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sldIdLst>
    <p:sldId id="293" r:id="rId5"/>
    <p:sldId id="305" r:id="rId6"/>
    <p:sldId id="294" r:id="rId7"/>
    <p:sldId id="295" r:id="rId8"/>
    <p:sldId id="307" r:id="rId9"/>
    <p:sldId id="306" r:id="rId10"/>
    <p:sldId id="308" r:id="rId11"/>
    <p:sldId id="309" r:id="rId12"/>
    <p:sldId id="310" r:id="rId13"/>
    <p:sldId id="311" r:id="rId14"/>
    <p:sldId id="313" r:id="rId15"/>
    <p:sldId id="314" r:id="rId16"/>
    <p:sldId id="316" r:id="rId17"/>
    <p:sldId id="317" r:id="rId18"/>
    <p:sldId id="318" r:id="rId19"/>
    <p:sldId id="319" r:id="rId20"/>
    <p:sldId id="320" r:id="rId21"/>
    <p:sldId id="321" r:id="rId22"/>
    <p:sldId id="322" r:id="rId23"/>
    <p:sldId id="323" r:id="rId24"/>
    <p:sldId id="324" r:id="rId25"/>
    <p:sldId id="312" r:id="rId26"/>
    <p:sldId id="325" r:id="rId27"/>
    <p:sldId id="326" r:id="rId28"/>
    <p:sldId id="327" r:id="rId29"/>
    <p:sldId id="328" r:id="rId30"/>
    <p:sldId id="329" r:id="rId31"/>
    <p:sldId id="330" r:id="rId32"/>
    <p:sldId id="331" r:id="rId33"/>
    <p:sldId id="332" r:id="rId34"/>
    <p:sldId id="333" r:id="rId35"/>
    <p:sldId id="340" r:id="rId36"/>
    <p:sldId id="341" r:id="rId37"/>
    <p:sldId id="334" r:id="rId38"/>
    <p:sldId id="335" r:id="rId39"/>
    <p:sldId id="336" r:id="rId40"/>
    <p:sldId id="337" r:id="rId41"/>
    <p:sldId id="338" r:id="rId42"/>
    <p:sldId id="339" r:id="rId43"/>
    <p:sldId id="343" r:id="rId44"/>
    <p:sldId id="344" r:id="rId45"/>
    <p:sldId id="345" r:id="rId46"/>
    <p:sldId id="346" r:id="rId47"/>
    <p:sldId id="347" r:id="rId48"/>
    <p:sldId id="348" r:id="rId49"/>
    <p:sldId id="349" r:id="rId50"/>
    <p:sldId id="30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296" y="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11/28/2024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63ED7B-F282-42DA-DF6C-E1A22A0963AD}"/>
              </a:ext>
            </a:extLst>
          </p:cNvPr>
          <p:cNvCxnSpPr>
            <a:cxnSpLocks/>
          </p:cNvCxnSpPr>
          <p:nvPr userDrawn="1"/>
        </p:nvCxnSpPr>
        <p:spPr>
          <a:xfrm flipH="1" flipV="1">
            <a:off x="5861535" y="0"/>
            <a:ext cx="1556021" cy="646938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3E5A8C65-DAAF-1BA1-B402-11FC946C6096}"/>
              </a:ext>
            </a:extLst>
          </p:cNvPr>
          <p:cNvSpPr>
            <a:spLocks noGrp="1"/>
          </p:cNvSpPr>
          <p:nvPr>
            <p:ph type="pic" sz="quarter" idx="10"/>
          </p:nvPr>
        </p:nvSpPr>
        <p:spPr>
          <a:xfrm flipH="1">
            <a:off x="0" y="0"/>
            <a:ext cx="7024495" cy="6858000"/>
          </a:xfrm>
          <a:custGeom>
            <a:avLst/>
            <a:gdLst>
              <a:gd name="connsiteX0" fmla="*/ 7024495 w 7024495"/>
              <a:gd name="connsiteY0" fmla="*/ 0 h 6858000"/>
              <a:gd name="connsiteX1" fmla="*/ 1701752 w 7024495"/>
              <a:gd name="connsiteY1" fmla="*/ 0 h 6858000"/>
              <a:gd name="connsiteX2" fmla="*/ 0 w 7024495"/>
              <a:gd name="connsiteY2" fmla="*/ 6837396 h 6858000"/>
              <a:gd name="connsiteX3" fmla="*/ 0 w 7024495"/>
              <a:gd name="connsiteY3" fmla="*/ 6858000 h 6858000"/>
              <a:gd name="connsiteX4" fmla="*/ 7024495 w 702449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4495" h="6858000">
                <a:moveTo>
                  <a:pt x="7024495" y="0"/>
                </a:moveTo>
                <a:lnTo>
                  <a:pt x="1701752" y="0"/>
                </a:lnTo>
                <a:lnTo>
                  <a:pt x="0" y="6837396"/>
                </a:lnTo>
                <a:lnTo>
                  <a:pt x="0" y="6858000"/>
                </a:lnTo>
                <a:lnTo>
                  <a:pt x="7024495" y="6858000"/>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181CB1F-4A11-0F01-BFFC-C34C900A30BA}"/>
              </a:ext>
            </a:extLst>
          </p:cNvPr>
          <p:cNvSpPr>
            <a:spLocks noGrp="1"/>
          </p:cNvSpPr>
          <p:nvPr>
            <p:ph type="title"/>
          </p:nvPr>
        </p:nvSpPr>
        <p:spPr>
          <a:xfrm>
            <a:off x="4078706" y="2456733"/>
            <a:ext cx="8124873" cy="1639939"/>
          </a:xfrm>
          <a:custGeom>
            <a:avLst/>
            <a:gdLst>
              <a:gd name="connsiteX0" fmla="*/ 0 w 8124873"/>
              <a:gd name="connsiteY0" fmla="*/ 0 h 1639939"/>
              <a:gd name="connsiteX1" fmla="*/ 7391297 w 8124873"/>
              <a:gd name="connsiteY1" fmla="*/ 0 h 1639939"/>
              <a:gd name="connsiteX2" fmla="*/ 7794750 w 8124873"/>
              <a:gd name="connsiteY2" fmla="*/ 0 h 1639939"/>
              <a:gd name="connsiteX3" fmla="*/ 8124873 w 8124873"/>
              <a:gd name="connsiteY3" fmla="*/ 0 h 1639939"/>
              <a:gd name="connsiteX4" fmla="*/ 8124873 w 8124873"/>
              <a:gd name="connsiteY4" fmla="*/ 1639939 h 1639939"/>
              <a:gd name="connsiteX5" fmla="*/ 7391297 w 8124873"/>
              <a:gd name="connsiteY5" fmla="*/ 1639939 h 1639939"/>
              <a:gd name="connsiteX6" fmla="*/ 7391297 w 8124873"/>
              <a:gd name="connsiteY6" fmla="*/ 1639938 h 1639939"/>
              <a:gd name="connsiteX7" fmla="*/ 318542 w 8124873"/>
              <a:gd name="connsiteY7" fmla="*/ 1639938 h 163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4873" h="1639939">
                <a:moveTo>
                  <a:pt x="0" y="0"/>
                </a:moveTo>
                <a:lnTo>
                  <a:pt x="7391297" y="0"/>
                </a:lnTo>
                <a:lnTo>
                  <a:pt x="7794750" y="0"/>
                </a:lnTo>
                <a:lnTo>
                  <a:pt x="8124873" y="0"/>
                </a:lnTo>
                <a:lnTo>
                  <a:pt x="8124873" y="1639939"/>
                </a:lnTo>
                <a:lnTo>
                  <a:pt x="7391297" y="1639939"/>
                </a:lnTo>
                <a:lnTo>
                  <a:pt x="7391297" y="1639938"/>
                </a:lnTo>
                <a:lnTo>
                  <a:pt x="318542" y="1639938"/>
                </a:lnTo>
                <a:close/>
              </a:path>
            </a:pathLst>
          </a:custGeom>
          <a:solidFill>
            <a:schemeClr val="accent2"/>
          </a:solidFill>
        </p:spPr>
        <p:txBody>
          <a:bodyPr wrap="square" lIns="320040" rIns="914400">
            <a:noAutofit/>
          </a:bodyPr>
          <a:lstStyle>
            <a:lvl1pPr algn="r">
              <a:defRPr sz="32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543800" y="4398264"/>
            <a:ext cx="3913632" cy="2066544"/>
          </a:xfrm>
        </p:spPr>
        <p:txBody>
          <a:bodyPr>
            <a:normAutofit/>
          </a:bodyPr>
          <a:lstStyle>
            <a:lvl1pPr marL="0" indent="0" algn="r">
              <a:buNone/>
              <a:defRPr sz="2400" spc="14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31702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772D93E-C550-4461-E6B7-EBCA7CAEC8DF}"/>
              </a:ext>
            </a:extLst>
          </p:cNvPr>
          <p:cNvCxnSpPr>
            <a:cxnSpLocks/>
          </p:cNvCxnSpPr>
          <p:nvPr userDrawn="1"/>
        </p:nvCxnSpPr>
        <p:spPr>
          <a:xfrm rot="10800000" flipV="1">
            <a:off x="0" y="0"/>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itle 21">
            <a:extLst>
              <a:ext uri="{FF2B5EF4-FFF2-40B4-BE49-F238E27FC236}">
                <a16:creationId xmlns:a16="http://schemas.microsoft.com/office/drawing/2014/main" id="{3A7F7468-D0CF-4B30-965A-D9066D6C288F}"/>
              </a:ext>
            </a:extLst>
          </p:cNvPr>
          <p:cNvSpPr>
            <a:spLocks noGrp="1"/>
          </p:cNvSpPr>
          <p:nvPr>
            <p:ph type="ctrTitle"/>
          </p:nvPr>
        </p:nvSpPr>
        <p:spPr>
          <a:xfrm>
            <a:off x="6610" y="824686"/>
            <a:ext cx="715415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rIns="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8" name="Content Placeholder 27">
            <a:extLst>
              <a:ext uri="{FF2B5EF4-FFF2-40B4-BE49-F238E27FC236}">
                <a16:creationId xmlns:a16="http://schemas.microsoft.com/office/drawing/2014/main" id="{F44119C9-6F5C-7546-AD19-0BF20ADDC75A}"/>
              </a:ext>
            </a:extLst>
          </p:cNvPr>
          <p:cNvSpPr>
            <a:spLocks noGrp="1"/>
          </p:cNvSpPr>
          <p:nvPr>
            <p:ph sz="quarter" idx="16"/>
          </p:nvPr>
        </p:nvSpPr>
        <p:spPr>
          <a:xfrm>
            <a:off x="7955280" y="822960"/>
            <a:ext cx="3447288" cy="1636776"/>
          </a:xfrm>
        </p:spPr>
        <p:txBody>
          <a:bodyPr/>
          <a:lstStyle>
            <a:lvl1pPr marL="0" indent="0" algn="l">
              <a:lnSpc>
                <a:spcPct val="90000"/>
              </a:lnSpc>
              <a:buNone/>
              <a:defRPr sz="1800" b="0" i="0" cap="none" spc="100" baseline="0">
                <a:solidFill>
                  <a:schemeClr val="tx1"/>
                </a:solidFill>
              </a:defRPr>
            </a:lvl1pPr>
            <a:lvl2pPr marL="0" indent="0" algn="l">
              <a:lnSpc>
                <a:spcPct val="90000"/>
              </a:lnSpc>
              <a:spcBef>
                <a:spcPts val="1000"/>
              </a:spcBef>
              <a:buNone/>
              <a:defRPr sz="1800" spc="100">
                <a:solidFill>
                  <a:schemeClr val="tx1"/>
                </a:solidFill>
              </a:defRPr>
            </a:lvl2pPr>
            <a:lvl3pPr marL="283464" indent="-283464" algn="l">
              <a:lnSpc>
                <a:spcPct val="90000"/>
              </a:lnSpc>
              <a:spcBef>
                <a:spcPts val="1000"/>
              </a:spcBef>
              <a:defRPr sz="1800" spc="100">
                <a:solidFill>
                  <a:schemeClr val="tx1"/>
                </a:solidFill>
              </a:defRPr>
            </a:lvl3pPr>
            <a:lvl4pPr marL="1097280" indent="-347472" algn="l">
              <a:lnSpc>
                <a:spcPct val="100000"/>
              </a:lnSpc>
              <a:defRPr sz="1600">
                <a:solidFill>
                  <a:schemeClr val="tx1"/>
                </a:solidFill>
              </a:defRPr>
            </a:lvl4pPr>
            <a:lvl5pPr marL="1463040" indent="-347472" algn="l">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C383A65A-D347-71C9-F4A2-8F5D4497FD4D}"/>
              </a:ext>
            </a:extLst>
          </p:cNvPr>
          <p:cNvCxnSpPr>
            <a:cxnSpLocks/>
          </p:cNvCxnSpPr>
          <p:nvPr userDrawn="1"/>
        </p:nvCxnSpPr>
        <p:spPr>
          <a:xfrm flipH="1">
            <a:off x="10402380" y="745435"/>
            <a:ext cx="1783010" cy="61125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4A08CD67-7152-A02B-8A2F-B44E9CCAD7F9}"/>
              </a:ext>
            </a:extLst>
          </p:cNvPr>
          <p:cNvSpPr>
            <a:spLocks noGrp="1"/>
          </p:cNvSpPr>
          <p:nvPr>
            <p:ph type="dt" sz="half" idx="17"/>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41E31B1-712C-1978-83E4-9E3ECD078436}"/>
              </a:ext>
            </a:extLst>
          </p:cNvPr>
          <p:cNvSpPr>
            <a:spLocks noGrp="1"/>
          </p:cNvSpPr>
          <p:nvPr>
            <p:ph type="ftr" sz="quarter" idx="18"/>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9D591037-E4B7-3E09-BA80-2781FA313B2B}"/>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6017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DB38D4-7FDC-CF1E-11BB-77F17318EA0F}"/>
              </a:ext>
            </a:extLst>
          </p:cNvPr>
          <p:cNvCxnSpPr>
            <a:cxnSpLocks/>
          </p:cNvCxnSpPr>
          <p:nvPr userDrawn="1"/>
        </p:nvCxnSpPr>
        <p:spPr>
          <a:xfrm>
            <a:off x="11358643" y="-1"/>
            <a:ext cx="815945" cy="265825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itle 24">
            <a:extLst>
              <a:ext uri="{FF2B5EF4-FFF2-40B4-BE49-F238E27FC236}">
                <a16:creationId xmlns:a16="http://schemas.microsoft.com/office/drawing/2014/main" id="{DD9C70C7-DFF6-E2A2-DE7B-BC92ABB79139}"/>
              </a:ext>
            </a:extLst>
          </p:cNvPr>
          <p:cNvSpPr>
            <a:spLocks noGrp="1"/>
          </p:cNvSpPr>
          <p:nvPr>
            <p:ph type="title"/>
          </p:nvPr>
        </p:nvSpPr>
        <p:spPr>
          <a:xfrm>
            <a:off x="0" y="824684"/>
            <a:ext cx="11605600" cy="1639937"/>
          </a:xfrm>
          <a:custGeom>
            <a:avLst/>
            <a:gdLst>
              <a:gd name="connsiteX0" fmla="*/ 0 w 11605600"/>
              <a:gd name="connsiteY0" fmla="*/ 0 h 1639937"/>
              <a:gd name="connsiteX1" fmla="*/ 11094087 w 11605600"/>
              <a:gd name="connsiteY1" fmla="*/ 0 h 1639937"/>
              <a:gd name="connsiteX2" fmla="*/ 11605600 w 11605600"/>
              <a:gd name="connsiteY2" fmla="*/ 1639937 h 1639937"/>
              <a:gd name="connsiteX3" fmla="*/ 0 w 11605600"/>
              <a:gd name="connsiteY3" fmla="*/ 1639937 h 1639937"/>
            </a:gdLst>
            <a:ahLst/>
            <a:cxnLst>
              <a:cxn ang="0">
                <a:pos x="connsiteX0" y="connsiteY0"/>
              </a:cxn>
              <a:cxn ang="0">
                <a:pos x="connsiteX1" y="connsiteY1"/>
              </a:cxn>
              <a:cxn ang="0">
                <a:pos x="connsiteX2" y="connsiteY2"/>
              </a:cxn>
              <a:cxn ang="0">
                <a:pos x="connsiteX3" y="connsiteY3"/>
              </a:cxn>
            </a:cxnLst>
            <a:rect l="l" t="t" r="r" b="b"/>
            <a:pathLst>
              <a:path w="11605600" h="1639937">
                <a:moveTo>
                  <a:pt x="0" y="0"/>
                </a:moveTo>
                <a:lnTo>
                  <a:pt x="11094087" y="0"/>
                </a:lnTo>
                <a:lnTo>
                  <a:pt x="11605600" y="1639937"/>
                </a:lnTo>
                <a:lnTo>
                  <a:pt x="0" y="1639937"/>
                </a:lnTo>
                <a:close/>
              </a:path>
            </a:pathLst>
          </a:custGeom>
          <a:solidFill>
            <a:schemeClr val="accent2"/>
          </a:solidFill>
        </p:spPr>
        <p:txBody>
          <a:bodyPr wrap="square" lIns="914400">
            <a:noAutofit/>
          </a:bodyPr>
          <a:lstStyle>
            <a:lvl1pPr>
              <a:defRPr sz="3200" cap="all" spc="300" baseline="0">
                <a:solidFill>
                  <a:schemeClr val="bg1"/>
                </a:solidFill>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640080" y="2834640"/>
            <a:ext cx="10963656" cy="3364992"/>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Date Placeholder 26">
            <a:extLst>
              <a:ext uri="{FF2B5EF4-FFF2-40B4-BE49-F238E27FC236}">
                <a16:creationId xmlns:a16="http://schemas.microsoft.com/office/drawing/2014/main" id="{DA7886EF-42A0-8181-94BD-571DD643FAE5}"/>
              </a:ext>
            </a:extLst>
          </p:cNvPr>
          <p:cNvSpPr>
            <a:spLocks noGrp="1"/>
          </p:cNvSpPr>
          <p:nvPr>
            <p:ph type="dt" sz="half" idx="16"/>
          </p:nvPr>
        </p:nvSpPr>
        <p:spPr/>
        <p:txBody>
          <a:bodyPr/>
          <a:lstStyle/>
          <a:p>
            <a:r>
              <a:rPr lang="en-US"/>
              <a:t>20XX</a:t>
            </a:r>
            <a:endParaRPr lang="en-US" dirty="0"/>
          </a:p>
        </p:txBody>
      </p:sp>
      <p:sp>
        <p:nvSpPr>
          <p:cNvPr id="28" name="Footer Placeholder 27">
            <a:extLst>
              <a:ext uri="{FF2B5EF4-FFF2-40B4-BE49-F238E27FC236}">
                <a16:creationId xmlns:a16="http://schemas.microsoft.com/office/drawing/2014/main" id="{F0088F06-F129-FC4D-62B9-F84E6E9D71FD}"/>
              </a:ext>
            </a:extLst>
          </p:cNvPr>
          <p:cNvSpPr>
            <a:spLocks noGrp="1"/>
          </p:cNvSpPr>
          <p:nvPr>
            <p:ph type="ftr" sz="quarter" idx="17"/>
          </p:nvPr>
        </p:nvSpPr>
        <p:spPr/>
        <p:txBody>
          <a:bodyPr/>
          <a:lstStyle/>
          <a:p>
            <a:r>
              <a:rPr lang="en-US" dirty="0"/>
              <a:t>PRESENTATION TITLE</a:t>
            </a:r>
          </a:p>
        </p:txBody>
      </p:sp>
      <p:sp>
        <p:nvSpPr>
          <p:cNvPr id="30" name="Slide Number Placeholder 29">
            <a:extLst>
              <a:ext uri="{FF2B5EF4-FFF2-40B4-BE49-F238E27FC236}">
                <a16:creationId xmlns:a16="http://schemas.microsoft.com/office/drawing/2014/main" id="{FD5AF822-23A2-2003-F247-1F8A8971B638}"/>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570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2"/>
        </a:solidFill>
        <a:effectLst/>
      </p:bgPr>
    </p:bg>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64409"/>
            <a:ext cx="1030877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bg1"/>
          </a:solidFill>
        </p:spPr>
        <p:txBody>
          <a:bodyPr wrap="square" lIns="914400" rIns="274320" anchor="ctr">
            <a:noAutofit/>
          </a:bodyPr>
          <a:lstStyle>
            <a:lvl1pPr algn="l">
              <a:defRPr sz="3200" cap="all" spc="300" baseline="0">
                <a:solidFill>
                  <a:schemeClr val="accent2"/>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07208"/>
            <a:ext cx="2962656"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Font typeface="+mj-lt"/>
              <a:buNone/>
              <a:defRPr sz="1800" spc="100">
                <a:solidFill>
                  <a:schemeClr val="bg1"/>
                </a:solidFill>
              </a:defRPr>
            </a:lvl2pPr>
            <a:lvl3pPr marL="283464" indent="-283464">
              <a:lnSpc>
                <a:spcPct val="100000"/>
              </a:lnSpc>
              <a:spcBef>
                <a:spcPts val="1000"/>
              </a:spcBef>
              <a:buFont typeface="Arial" panose="020B0604020202020204" pitchFamily="34" charset="0"/>
              <a:buChar char="•"/>
              <a:defRPr sz="1800" spc="100">
                <a:solidFill>
                  <a:schemeClr val="bg1"/>
                </a:solidFill>
              </a:defRPr>
            </a:lvl3pPr>
            <a:lvl4pPr marL="548640" indent="-283464">
              <a:lnSpc>
                <a:spcPct val="100000"/>
              </a:lnSpc>
              <a:buFont typeface="Arial" panose="020B0604020202020204" pitchFamily="34" charset="0"/>
              <a:buChar char="•"/>
              <a:defRPr sz="1600" spc="100">
                <a:solidFill>
                  <a:schemeClr val="bg1"/>
                </a:solidFill>
              </a:defRPr>
            </a:lvl4pPr>
            <a:lvl5pPr marL="825246" indent="-285750">
              <a:lnSpc>
                <a:spcPct val="100000"/>
              </a:lnSpc>
              <a:buFont typeface="Arial" panose="020B0604020202020204" pitchFamily="34" charset="0"/>
              <a:buChar char="•"/>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4526280" y="2807208"/>
            <a:ext cx="5870448" cy="3776472"/>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548640" indent="-283464">
              <a:lnSpc>
                <a:spcPct val="100000"/>
              </a:lnSpc>
              <a:defRPr sz="1600" spc="100">
                <a:solidFill>
                  <a:schemeClr val="bg1"/>
                </a:solidFill>
              </a:defRPr>
            </a:lvl4pPr>
            <a:lvl5pPr marL="82296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 name="Straight Connector 1">
            <a:extLst>
              <a:ext uri="{FF2B5EF4-FFF2-40B4-BE49-F238E27FC236}">
                <a16:creationId xmlns:a16="http://schemas.microsoft.com/office/drawing/2014/main" id="{27B84AAD-AEFA-72DF-A9D3-B05DB73AA347}"/>
              </a:ext>
            </a:extLst>
          </p:cNvPr>
          <p:cNvCxnSpPr>
            <a:cxnSpLocks/>
          </p:cNvCxnSpPr>
          <p:nvPr userDrawn="1"/>
        </p:nvCxnSpPr>
        <p:spPr>
          <a:xfrm flipH="1" flipV="1">
            <a:off x="10390909" y="0"/>
            <a:ext cx="1801091" cy="56378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5647ABC-651C-24EE-FF93-479691A878C2}"/>
              </a:ext>
            </a:extLst>
          </p:cNvPr>
          <p:cNvCxnSpPr>
            <a:cxnSpLocks/>
          </p:cNvCxnSpPr>
          <p:nvPr userDrawn="1"/>
        </p:nvCxnSpPr>
        <p:spPr>
          <a:xfrm flipH="1" flipV="1">
            <a:off x="0" y="3641100"/>
            <a:ext cx="1269089" cy="3216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F24174A-AF61-B3ED-D2D3-D4907E76EFD6}"/>
              </a:ext>
            </a:extLst>
          </p:cNvPr>
          <p:cNvSpPr>
            <a:spLocks noGrp="1"/>
          </p:cNvSpPr>
          <p:nvPr>
            <p:ph type="dt" sz="half" idx="17"/>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6D7635B1-52DB-F4F3-C150-16E791979B6B}"/>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3BE7E41-6985-1806-6624-980D9A9DCBF4}"/>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0850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48883C19-EC0B-F5B5-3520-45CB80393EB2}"/>
              </a:ext>
            </a:extLst>
          </p:cNvPr>
          <p:cNvSpPr>
            <a:spLocks noGrp="1"/>
          </p:cNvSpPr>
          <p:nvPr>
            <p:ph type="title"/>
          </p:nvPr>
        </p:nvSpPr>
        <p:spPr>
          <a:xfrm>
            <a:off x="0" y="879635"/>
            <a:ext cx="8261729" cy="1639938"/>
          </a:xfrm>
          <a:custGeom>
            <a:avLst/>
            <a:gdLst>
              <a:gd name="connsiteX0" fmla="*/ 0 w 8353169"/>
              <a:gd name="connsiteY0" fmla="*/ 0 h 1639938"/>
              <a:gd name="connsiteX1" fmla="*/ 693683 w 8353169"/>
              <a:gd name="connsiteY1" fmla="*/ 0 h 1639938"/>
              <a:gd name="connsiteX2" fmla="*/ 826338 w 8353169"/>
              <a:gd name="connsiteY2" fmla="*/ 0 h 1639938"/>
              <a:gd name="connsiteX3" fmla="*/ 8353169 w 8353169"/>
              <a:gd name="connsiteY3" fmla="*/ 0 h 1639938"/>
              <a:gd name="connsiteX4" fmla="*/ 8049138 w 8353169"/>
              <a:gd name="connsiteY4" fmla="*/ 1639938 h 1639938"/>
              <a:gd name="connsiteX5" fmla="*/ 826338 w 8353169"/>
              <a:gd name="connsiteY5" fmla="*/ 1639938 h 1639938"/>
              <a:gd name="connsiteX6" fmla="*/ 693683 w 8353169"/>
              <a:gd name="connsiteY6" fmla="*/ 1639938 h 1639938"/>
              <a:gd name="connsiteX7" fmla="*/ 0 w 8353169"/>
              <a:gd name="connsiteY7" fmla="*/ 1639938 h 163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3169" h="1639938">
                <a:moveTo>
                  <a:pt x="0" y="0"/>
                </a:moveTo>
                <a:lnTo>
                  <a:pt x="693683" y="0"/>
                </a:lnTo>
                <a:lnTo>
                  <a:pt x="826338" y="0"/>
                </a:lnTo>
                <a:lnTo>
                  <a:pt x="8353169" y="0"/>
                </a:lnTo>
                <a:lnTo>
                  <a:pt x="8049138" y="1639938"/>
                </a:lnTo>
                <a:lnTo>
                  <a:pt x="826338" y="1639938"/>
                </a:lnTo>
                <a:lnTo>
                  <a:pt x="693683" y="1639938"/>
                </a:lnTo>
                <a:lnTo>
                  <a:pt x="0" y="1639938"/>
                </a:lnTo>
                <a:close/>
              </a:path>
            </a:pathLst>
          </a:custGeom>
          <a:solidFill>
            <a:schemeClr val="accent2"/>
          </a:solidFill>
        </p:spPr>
        <p:txBody>
          <a:bodyPr wrap="square" lIns="914400">
            <a:noAutofit/>
          </a:bodyPr>
          <a:lstStyle>
            <a:lvl1pPr>
              <a:defRPr sz="3600" cap="all" spc="3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3816" y="2907792"/>
            <a:ext cx="2952599" cy="1781642"/>
          </a:xfrm>
        </p:spPr>
        <p:txBody>
          <a:bodyPr>
            <a:normAutofit/>
          </a:bodyPr>
          <a:lstStyle>
            <a:lvl1pPr marL="0" indent="0" algn="l">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745B022C-E8CF-07D5-65AC-D3D3D5CC77A3}"/>
              </a:ext>
            </a:extLst>
          </p:cNvPr>
          <p:cNvCxnSpPr>
            <a:cxnSpLocks/>
          </p:cNvCxnSpPr>
          <p:nvPr userDrawn="1"/>
        </p:nvCxnSpPr>
        <p:spPr>
          <a:xfrm flipH="1">
            <a:off x="3868615" y="0"/>
            <a:ext cx="1000226" cy="40362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045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3411815-04EC-3B42-4164-952C53388853}"/>
              </a:ext>
            </a:extLst>
          </p:cNvPr>
          <p:cNvCxnSpPr>
            <a:cxnSpLocks/>
          </p:cNvCxnSpPr>
          <p:nvPr userDrawn="1"/>
        </p:nvCxnSpPr>
        <p:spPr>
          <a:xfrm flipV="1">
            <a:off x="4525226" y="0"/>
            <a:ext cx="826338" cy="345274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F6C27894-E7FC-B60E-EF80-41F0D47C64FC}"/>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p:spPr>
        <p:txBody>
          <a:bodyPr wrap="square" lIns="91440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850392" y="2770632"/>
            <a:ext cx="3383280" cy="3539265"/>
          </a:xfrm>
        </p:spPr>
        <p:txBody>
          <a:bodyPr>
            <a:normAutofit/>
          </a:bodyPr>
          <a:lstStyle>
            <a:lvl1pPr marL="0" indent="0" algn="l">
              <a:lnSpc>
                <a:spcPct val="100000"/>
              </a:lnSpc>
              <a:buNone/>
              <a:defRPr sz="1800" spc="10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Picture Placeholder 30">
            <a:extLst>
              <a:ext uri="{FF2B5EF4-FFF2-40B4-BE49-F238E27FC236}">
                <a16:creationId xmlns:a16="http://schemas.microsoft.com/office/drawing/2014/main" id="{665CDB64-A6D6-6F40-CFD6-29E72D8ABDC2}"/>
              </a:ext>
            </a:extLst>
          </p:cNvPr>
          <p:cNvSpPr>
            <a:spLocks noGrp="1"/>
          </p:cNvSpPr>
          <p:nvPr>
            <p:ph type="pic" sz="quarter" idx="13"/>
          </p:nvPr>
        </p:nvSpPr>
        <p:spPr>
          <a:xfrm>
            <a:off x="4315032" y="0"/>
            <a:ext cx="7876033" cy="6858000"/>
          </a:xfrm>
          <a:custGeom>
            <a:avLst/>
            <a:gdLst>
              <a:gd name="connsiteX0" fmla="*/ 1579547 w 7876033"/>
              <a:gd name="connsiteY0" fmla="*/ 0 h 6858000"/>
              <a:gd name="connsiteX1" fmla="*/ 7876033 w 7876033"/>
              <a:gd name="connsiteY1" fmla="*/ 0 h 6858000"/>
              <a:gd name="connsiteX2" fmla="*/ 7876033 w 7876033"/>
              <a:gd name="connsiteY2" fmla="*/ 6858000 h 6858000"/>
              <a:gd name="connsiteX3" fmla="*/ 0 w 7876033"/>
              <a:gd name="connsiteY3" fmla="*/ 6858000 h 6858000"/>
              <a:gd name="connsiteX4" fmla="*/ 1013709 w 7876033"/>
              <a:gd name="connsiteY4" fmla="*/ 2456730 h 6858000"/>
              <a:gd name="connsiteX5" fmla="*/ 2519005 w 7876033"/>
              <a:gd name="connsiteY5" fmla="*/ 2456730 h 6858000"/>
              <a:gd name="connsiteX6" fmla="*/ 2927016 w 7876033"/>
              <a:gd name="connsiteY6" fmla="*/ 824686 h 6858000"/>
              <a:gd name="connsiteX7" fmla="*/ 1389604 w 7876033"/>
              <a:gd name="connsiteY7" fmla="*/ 8246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6033" h="6858000">
                <a:moveTo>
                  <a:pt x="1579547" y="0"/>
                </a:moveTo>
                <a:lnTo>
                  <a:pt x="7876033" y="0"/>
                </a:lnTo>
                <a:lnTo>
                  <a:pt x="7876033" y="6858000"/>
                </a:lnTo>
                <a:lnTo>
                  <a:pt x="0" y="6858000"/>
                </a:lnTo>
                <a:lnTo>
                  <a:pt x="1013709" y="2456730"/>
                </a:lnTo>
                <a:lnTo>
                  <a:pt x="2519005" y="2456730"/>
                </a:lnTo>
                <a:lnTo>
                  <a:pt x="2927016" y="824686"/>
                </a:lnTo>
                <a:lnTo>
                  <a:pt x="1389604" y="824686"/>
                </a:lnTo>
                <a:close/>
              </a:path>
            </a:pathLst>
          </a:custGeom>
        </p:spPr>
        <p:txBody>
          <a:bodyPr wrap="square" anchor="t">
            <a:noAutofit/>
          </a:bodyPr>
          <a:lstStyle>
            <a:lvl1pPr marL="0" indent="0" algn="ctr">
              <a:buNone/>
              <a:defRPr/>
            </a:lvl1pPr>
          </a:lstStyle>
          <a:p>
            <a:r>
              <a:rPr lang="en-US"/>
              <a:t>Click icon to add picture</a:t>
            </a:r>
            <a:endParaRPr lang="en-US" dirty="0"/>
          </a:p>
        </p:txBody>
      </p:sp>
      <p:sp>
        <p:nvSpPr>
          <p:cNvPr id="33" name="Date Placeholder 32">
            <a:extLst>
              <a:ext uri="{FF2B5EF4-FFF2-40B4-BE49-F238E27FC236}">
                <a16:creationId xmlns:a16="http://schemas.microsoft.com/office/drawing/2014/main" id="{0C50E73C-A08D-5560-7A59-B04AB6C271CF}"/>
              </a:ext>
            </a:extLst>
          </p:cNvPr>
          <p:cNvSpPr>
            <a:spLocks noGrp="1"/>
          </p:cNvSpPr>
          <p:nvPr>
            <p:ph type="dt" sz="half" idx="14"/>
          </p:nvPr>
        </p:nvSpPr>
        <p:spPr/>
        <p:txBody>
          <a:bodyPr/>
          <a:lstStyle/>
          <a:p>
            <a:r>
              <a:rPr lang="en-US"/>
              <a:t>20XX</a:t>
            </a:r>
            <a:endParaRPr lang="en-US" dirty="0"/>
          </a:p>
        </p:txBody>
      </p:sp>
      <p:sp>
        <p:nvSpPr>
          <p:cNvPr id="34" name="Footer Placeholder 33">
            <a:extLst>
              <a:ext uri="{FF2B5EF4-FFF2-40B4-BE49-F238E27FC236}">
                <a16:creationId xmlns:a16="http://schemas.microsoft.com/office/drawing/2014/main" id="{66C42DAA-CA98-405C-5B3D-03942AF608E3}"/>
              </a:ext>
            </a:extLst>
          </p:cNvPr>
          <p:cNvSpPr>
            <a:spLocks noGrp="1"/>
          </p:cNvSpPr>
          <p:nvPr>
            <p:ph type="ftr" sz="quarter" idx="15"/>
          </p:nvPr>
        </p:nvSpPr>
        <p:spPr/>
        <p:txBody>
          <a:bodyPr/>
          <a:lstStyle/>
          <a:p>
            <a:r>
              <a:rPr lang="en-US" dirty="0"/>
              <a:t>PRESENTATION TITLE</a:t>
            </a:r>
          </a:p>
        </p:txBody>
      </p:sp>
      <p:sp>
        <p:nvSpPr>
          <p:cNvPr id="35" name="Slide Number Placeholder 34">
            <a:extLst>
              <a:ext uri="{FF2B5EF4-FFF2-40B4-BE49-F238E27FC236}">
                <a16:creationId xmlns:a16="http://schemas.microsoft.com/office/drawing/2014/main" id="{04230E47-E1DF-D844-BA20-327CF9A268F9}"/>
              </a:ext>
            </a:extLst>
          </p:cNvPr>
          <p:cNvSpPr>
            <a:spLocks noGrp="1"/>
          </p:cNvSpPr>
          <p:nvPr>
            <p:ph type="sldNum" sz="quarter" idx="16"/>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DAAD1A05-EA94-DECA-8016-0944B51494F4}"/>
              </a:ext>
            </a:extLst>
          </p:cNvPr>
          <p:cNvSpPr>
            <a:spLocks noGrp="1"/>
          </p:cNvSpPr>
          <p:nvPr>
            <p:ph type="pic" sz="quarter" idx="10"/>
          </p:nvPr>
        </p:nvSpPr>
        <p:spPr>
          <a:xfrm>
            <a:off x="796004" y="0"/>
            <a:ext cx="10585637" cy="6858000"/>
          </a:xfrm>
          <a:custGeom>
            <a:avLst/>
            <a:gdLst>
              <a:gd name="connsiteX0" fmla="*/ 0 w 10585637"/>
              <a:gd name="connsiteY0" fmla="*/ 0 h 6858000"/>
              <a:gd name="connsiteX1" fmla="*/ 8457914 w 10585637"/>
              <a:gd name="connsiteY1" fmla="*/ 0 h 6858000"/>
              <a:gd name="connsiteX2" fmla="*/ 10585637 w 10585637"/>
              <a:gd name="connsiteY2" fmla="*/ 6858000 h 6858000"/>
              <a:gd name="connsiteX3" fmla="*/ 2134498 w 10585637"/>
              <a:gd name="connsiteY3" fmla="*/ 6858000 h 6858000"/>
              <a:gd name="connsiteX4" fmla="*/ 0 w 10585637"/>
              <a:gd name="connsiteY4" fmla="*/ 147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637" h="6858000">
                <a:moveTo>
                  <a:pt x="0" y="0"/>
                </a:moveTo>
                <a:lnTo>
                  <a:pt x="8457914" y="0"/>
                </a:lnTo>
                <a:lnTo>
                  <a:pt x="10585637" y="6858000"/>
                </a:lnTo>
                <a:lnTo>
                  <a:pt x="2134498" y="6858000"/>
                </a:lnTo>
                <a:lnTo>
                  <a:pt x="0" y="14700"/>
                </a:lnTo>
                <a:close/>
              </a:path>
            </a:pathLst>
          </a:custGeom>
        </p:spPr>
        <p:txBody>
          <a:bodyPr wrap="square">
            <a:noAutofit/>
          </a:bodyPr>
          <a:lstStyle>
            <a:lvl1pPr marL="0" indent="0">
              <a:buNone/>
              <a:defRPr/>
            </a:lvl1pPr>
          </a:lstStyle>
          <a:p>
            <a:r>
              <a:rPr lang="en-US"/>
              <a:t>Click icon to add picture</a:t>
            </a:r>
            <a:endParaRPr lang="en-US" dirty="0"/>
          </a:p>
        </p:txBody>
      </p:sp>
      <p:sp>
        <p:nvSpPr>
          <p:cNvPr id="32" name="Title 31">
            <a:extLst>
              <a:ext uri="{FF2B5EF4-FFF2-40B4-BE49-F238E27FC236}">
                <a16:creationId xmlns:a16="http://schemas.microsoft.com/office/drawing/2014/main" id="{793E3242-AD58-8F66-E664-E86E45BAD887}"/>
              </a:ext>
            </a:extLst>
          </p:cNvPr>
          <p:cNvSpPr>
            <a:spLocks noGrp="1"/>
          </p:cNvSpPr>
          <p:nvPr>
            <p:ph type="title"/>
          </p:nvPr>
        </p:nvSpPr>
        <p:spPr>
          <a:xfrm>
            <a:off x="498764" y="2612978"/>
            <a:ext cx="11222181" cy="1632044"/>
          </a:xfrm>
          <a:custGeom>
            <a:avLst/>
            <a:gdLst>
              <a:gd name="connsiteX0" fmla="*/ 0 w 11222181"/>
              <a:gd name="connsiteY0" fmla="*/ 0 h 1632044"/>
              <a:gd name="connsiteX1" fmla="*/ 10725289 w 11222181"/>
              <a:gd name="connsiteY1" fmla="*/ 0 h 1632044"/>
              <a:gd name="connsiteX2" fmla="*/ 11222181 w 11222181"/>
              <a:gd name="connsiteY2" fmla="*/ 1632044 h 1632044"/>
              <a:gd name="connsiteX3" fmla="*/ 496892 w 11222181"/>
              <a:gd name="connsiteY3" fmla="*/ 1632044 h 1632044"/>
            </a:gdLst>
            <a:ahLst/>
            <a:cxnLst>
              <a:cxn ang="0">
                <a:pos x="connsiteX0" y="connsiteY0"/>
              </a:cxn>
              <a:cxn ang="0">
                <a:pos x="connsiteX1" y="connsiteY1"/>
              </a:cxn>
              <a:cxn ang="0">
                <a:pos x="connsiteX2" y="connsiteY2"/>
              </a:cxn>
              <a:cxn ang="0">
                <a:pos x="connsiteX3" y="connsiteY3"/>
              </a:cxn>
            </a:cxnLst>
            <a:rect l="l" t="t" r="r" b="b"/>
            <a:pathLst>
              <a:path w="11222181" h="1632044">
                <a:moveTo>
                  <a:pt x="0" y="0"/>
                </a:moveTo>
                <a:lnTo>
                  <a:pt x="10725289" y="0"/>
                </a:lnTo>
                <a:lnTo>
                  <a:pt x="11222181" y="1632044"/>
                </a:lnTo>
                <a:lnTo>
                  <a:pt x="496892" y="1632044"/>
                </a:lnTo>
                <a:close/>
              </a:path>
            </a:pathLst>
          </a:custGeom>
          <a:solidFill>
            <a:schemeClr val="accent2"/>
          </a:solidFill>
        </p:spPr>
        <p:txBody>
          <a:bodyPr wrap="square" anchor="ctr">
            <a:noAutofit/>
          </a:bodyPr>
          <a:lstStyle>
            <a:lvl1pPr algn="ctr">
              <a:defRPr sz="3200" cap="all" spc="300" baseline="0">
                <a:solidFill>
                  <a:schemeClr val="bg1"/>
                </a:solidFill>
                <a:latin typeface="+mj-lt"/>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FF365414-3CF9-C6C5-6C64-6DDC6F29EC44}"/>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5C2F26-E104-EC3D-9D33-3663DD824926}"/>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subtitle and imag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AFFA9AF-B92E-6FB6-2C75-96A5AFEB1E04}"/>
              </a:ext>
            </a:extLst>
          </p:cNvPr>
          <p:cNvCxnSpPr>
            <a:cxnSpLocks/>
          </p:cNvCxnSpPr>
          <p:nvPr/>
        </p:nvCxnSpPr>
        <p:spPr>
          <a:xfrm>
            <a:off x="9033794" y="-19737"/>
            <a:ext cx="1608697" cy="599076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a16="http://schemas.microsoft.com/office/drawing/2014/main" id="{0355631C-448A-3364-05F2-D4C7F9CA6CAA}"/>
              </a:ext>
            </a:extLst>
          </p:cNvPr>
          <p:cNvSpPr>
            <a:spLocks noGrp="1"/>
          </p:cNvSpPr>
          <p:nvPr>
            <p:ph type="pic" sz="quarter" idx="10"/>
          </p:nvPr>
        </p:nvSpPr>
        <p:spPr>
          <a:xfrm>
            <a:off x="0" y="0"/>
            <a:ext cx="10266980" cy="6858000"/>
          </a:xfrm>
          <a:custGeom>
            <a:avLst/>
            <a:gdLst>
              <a:gd name="connsiteX0" fmla="*/ 0 w 10266980"/>
              <a:gd name="connsiteY0" fmla="*/ 0 h 6858000"/>
              <a:gd name="connsiteX1" fmla="*/ 8414327 w 10266980"/>
              <a:gd name="connsiteY1" fmla="*/ 0 h 6858000"/>
              <a:gd name="connsiteX2" fmla="*/ 10266980 w 10266980"/>
              <a:gd name="connsiteY2" fmla="*/ 6858000 h 6858000"/>
              <a:gd name="connsiteX3" fmla="*/ 0 w 102669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66980" h="6858000">
                <a:moveTo>
                  <a:pt x="0" y="0"/>
                </a:moveTo>
                <a:lnTo>
                  <a:pt x="8414327" y="0"/>
                </a:lnTo>
                <a:lnTo>
                  <a:pt x="10266980" y="6858000"/>
                </a:lnTo>
                <a:lnTo>
                  <a:pt x="0" y="6858000"/>
                </a:lnTo>
                <a:close/>
              </a:path>
            </a:pathLst>
          </a:custGeom>
        </p:spPr>
        <p:txBody>
          <a:bodyPr wrap="square">
            <a:noAutofit/>
          </a:bodyPr>
          <a:lstStyle>
            <a:lvl1pPr marL="0" indent="0">
              <a:buNone/>
              <a:defRPr/>
            </a:lvl1pPr>
          </a:lstStyle>
          <a:p>
            <a:r>
              <a:rPr lang="en-US"/>
              <a:t>Click icon to add picture</a:t>
            </a:r>
            <a:endParaRPr lang="en-US" dirty="0"/>
          </a:p>
        </p:txBody>
      </p:sp>
      <p:sp>
        <p:nvSpPr>
          <p:cNvPr id="16" name="Title 15">
            <a:extLst>
              <a:ext uri="{FF2B5EF4-FFF2-40B4-BE49-F238E27FC236}">
                <a16:creationId xmlns:a16="http://schemas.microsoft.com/office/drawing/2014/main" id="{DBAD2210-AFD2-BF88-9107-E2A5FFD0775A}"/>
              </a:ext>
            </a:extLst>
          </p:cNvPr>
          <p:cNvSpPr>
            <a:spLocks noGrp="1"/>
          </p:cNvSpPr>
          <p:nvPr>
            <p:ph type="title"/>
          </p:nvPr>
        </p:nvSpPr>
        <p:spPr>
          <a:xfrm>
            <a:off x="-1" y="2084831"/>
            <a:ext cx="11099173" cy="2852929"/>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wrap="square" lIns="914400" bIns="1371600" anchor="b">
            <a:noAutofit/>
          </a:bodyPr>
          <a:lstStyle>
            <a:lvl1pPr algn="l">
              <a:defRPr sz="3600" cap="all" spc="300" baseline="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50392" y="3666744"/>
            <a:ext cx="9079992" cy="1051560"/>
          </a:xfrm>
        </p:spPr>
        <p:txBody>
          <a:bodyPr tIns="91440">
            <a:normAutofit/>
          </a:bodyPr>
          <a:lstStyle>
            <a:lvl1pPr marL="0" indent="0" algn="l">
              <a:buNone/>
              <a:defRPr sz="2400" spc="3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8545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3A7F7468-D0CF-4B30-965A-D9066D6C288F}"/>
              </a:ext>
            </a:extLst>
          </p:cNvPr>
          <p:cNvSpPr>
            <a:spLocks noGrp="1"/>
          </p:cNvSpPr>
          <p:nvPr>
            <p:ph type="ctrTitle"/>
          </p:nvPr>
        </p:nvSpPr>
        <p:spPr>
          <a:xfrm>
            <a:off x="0" y="824686"/>
            <a:ext cx="7242048" cy="1632045"/>
          </a:xfrm>
          <a:custGeom>
            <a:avLst/>
            <a:gdLst>
              <a:gd name="connsiteX0" fmla="*/ 408011 w 7242048"/>
              <a:gd name="connsiteY0" fmla="*/ 0 h 1632045"/>
              <a:gd name="connsiteX1" fmla="*/ 7242048 w 7242048"/>
              <a:gd name="connsiteY1" fmla="*/ 0 h 1632045"/>
              <a:gd name="connsiteX2" fmla="*/ 6834037 w 7242048"/>
              <a:gd name="connsiteY2" fmla="*/ 1632044 h 1632045"/>
              <a:gd name="connsiteX3" fmla="*/ 826338 w 7242048"/>
              <a:gd name="connsiteY3" fmla="*/ 1632044 h 1632045"/>
              <a:gd name="connsiteX4" fmla="*/ 826338 w 7242048"/>
              <a:gd name="connsiteY4" fmla="*/ 1632045 h 1632045"/>
              <a:gd name="connsiteX5" fmla="*/ 0 w 7242048"/>
              <a:gd name="connsiteY5" fmla="*/ 1632045 h 1632045"/>
              <a:gd name="connsiteX6" fmla="*/ 0 w 7242048"/>
              <a:gd name="connsiteY6" fmla="*/ 1632044 h 1632045"/>
              <a:gd name="connsiteX7" fmla="*/ 0 w 7242048"/>
              <a:gd name="connsiteY7" fmla="*/ 1 h 1632045"/>
              <a:gd name="connsiteX8" fmla="*/ 408011 w 7242048"/>
              <a:gd name="connsiteY8" fmla="*/ 1 h 163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42048" h="1632045">
                <a:moveTo>
                  <a:pt x="408011" y="0"/>
                </a:moveTo>
                <a:lnTo>
                  <a:pt x="7242048" y="0"/>
                </a:lnTo>
                <a:lnTo>
                  <a:pt x="6834037" y="1632044"/>
                </a:lnTo>
                <a:lnTo>
                  <a:pt x="826338" y="1632044"/>
                </a:lnTo>
                <a:lnTo>
                  <a:pt x="826338" y="1632045"/>
                </a:lnTo>
                <a:lnTo>
                  <a:pt x="0" y="1632045"/>
                </a:lnTo>
                <a:lnTo>
                  <a:pt x="0" y="1632044"/>
                </a:lnTo>
                <a:lnTo>
                  <a:pt x="0" y="1"/>
                </a:lnTo>
                <a:lnTo>
                  <a:pt x="408011" y="1"/>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914400" anchor="ctr">
            <a:noAutofit/>
          </a:bodyPr>
          <a:lstStyle>
            <a:lvl1pPr algn="l">
              <a:lnSpc>
                <a:spcPct val="100000"/>
              </a:lnSpc>
              <a:defRPr sz="3200" cap="all" spc="300" baseline="0">
                <a:solidFill>
                  <a:schemeClr val="bg1"/>
                </a:solidFill>
                <a:latin typeface="+mj-lt"/>
              </a:defRPr>
            </a:lvl1pPr>
          </a:lstStyle>
          <a:p>
            <a:r>
              <a:rPr lang="en-US"/>
              <a:t>Click to edit Master title style</a:t>
            </a:r>
            <a:endParaRPr lang="en-US" dirty="0"/>
          </a:p>
        </p:txBody>
      </p:sp>
      <p:sp>
        <p:nvSpPr>
          <p:cNvPr id="29" name="Content Placeholder 27">
            <a:extLst>
              <a:ext uri="{FF2B5EF4-FFF2-40B4-BE49-F238E27FC236}">
                <a16:creationId xmlns:a16="http://schemas.microsoft.com/office/drawing/2014/main" id="{2050A67D-B2BA-336A-36B8-35D283DEAD58}"/>
              </a:ext>
            </a:extLst>
          </p:cNvPr>
          <p:cNvSpPr>
            <a:spLocks noGrp="1"/>
          </p:cNvSpPr>
          <p:nvPr>
            <p:ph sz="quarter" idx="15"/>
          </p:nvPr>
        </p:nvSpPr>
        <p:spPr>
          <a:xfrm>
            <a:off x="915988" y="2761488"/>
            <a:ext cx="5430837" cy="3300984"/>
          </a:xfrm>
        </p:spPr>
        <p:txBody>
          <a:bodyPr/>
          <a:lstStyle>
            <a:lvl1pPr marL="0" indent="0">
              <a:lnSpc>
                <a:spcPct val="100000"/>
              </a:lnSpc>
              <a:buNone/>
              <a:defRPr sz="1800" b="1"/>
            </a:lvl1pPr>
            <a:lvl2pPr marL="283464" indent="-283464">
              <a:lnSpc>
                <a:spcPct val="100000"/>
              </a:lnSpc>
              <a:spcBef>
                <a:spcPts val="1000"/>
              </a:spcBef>
              <a:defRPr sz="1800"/>
            </a:lvl2pPr>
            <a:lvl3pPr marL="548640" indent="-283464">
              <a:lnSpc>
                <a:spcPct val="100000"/>
              </a:lnSpc>
              <a:defRPr sz="1600"/>
            </a:lvl3pPr>
            <a:lvl4pPr marL="822960" indent="-283464">
              <a:lnSpc>
                <a:spcPct val="100000"/>
              </a:lnSpc>
              <a:defRPr sz="1600"/>
            </a:lvl4pPr>
            <a:lvl5pPr marL="1097280" indent="-283464">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862918" y="0"/>
            <a:ext cx="5329082"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7322EF1F-9171-ABED-A2E4-337828259D8E}"/>
              </a:ext>
            </a:extLst>
          </p:cNvPr>
          <p:cNvCxnSpPr>
            <a:cxnSpLocks/>
          </p:cNvCxnSpPr>
          <p:nvPr userDrawn="1"/>
        </p:nvCxnSpPr>
        <p:spPr>
          <a:xfrm flipV="1">
            <a:off x="6547104" y="0"/>
            <a:ext cx="1375201" cy="60910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Date Placeholder 29">
            <a:extLst>
              <a:ext uri="{FF2B5EF4-FFF2-40B4-BE49-F238E27FC236}">
                <a16:creationId xmlns:a16="http://schemas.microsoft.com/office/drawing/2014/main" id="{FC5A20C1-8893-A2F6-4C6B-F69046802503}"/>
              </a:ext>
            </a:extLst>
          </p:cNvPr>
          <p:cNvSpPr>
            <a:spLocks noGrp="1"/>
          </p:cNvSpPr>
          <p:nvPr>
            <p:ph type="dt" sz="half" idx="16"/>
          </p:nvPr>
        </p:nvSpPr>
        <p:spPr/>
        <p:txBody>
          <a:bodyPr/>
          <a:lstStyle/>
          <a:p>
            <a:r>
              <a:rPr lang="en-US"/>
              <a:t>20XX</a:t>
            </a:r>
            <a:endParaRPr lang="en-US" dirty="0"/>
          </a:p>
        </p:txBody>
      </p:sp>
      <p:sp>
        <p:nvSpPr>
          <p:cNvPr id="31" name="Footer Placeholder 30">
            <a:extLst>
              <a:ext uri="{FF2B5EF4-FFF2-40B4-BE49-F238E27FC236}">
                <a16:creationId xmlns:a16="http://schemas.microsoft.com/office/drawing/2014/main" id="{D32CEF04-5959-D52F-CB9C-8B1CE0EF9641}"/>
              </a:ext>
            </a:extLst>
          </p:cNvPr>
          <p:cNvSpPr>
            <a:spLocks noGrp="1"/>
          </p:cNvSpPr>
          <p:nvPr>
            <p:ph type="ftr" sz="quarter" idx="17"/>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C7E0A1F8-599A-4E42-C71C-F5631D7CC72E}"/>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2906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accent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4A390FB6-CC60-7326-1AB7-5E994D8B88A2}"/>
              </a:ext>
            </a:extLst>
          </p:cNvPr>
          <p:cNvSpPr/>
          <p:nvPr/>
        </p:nvSpPr>
        <p:spPr>
          <a:xfrm>
            <a:off x="-9235" y="-1"/>
            <a:ext cx="2939737" cy="6858001"/>
          </a:xfrm>
          <a:custGeom>
            <a:avLst/>
            <a:gdLst>
              <a:gd name="connsiteX0" fmla="*/ 800654 w 2939737"/>
              <a:gd name="connsiteY0" fmla="*/ 1 h 6858001"/>
              <a:gd name="connsiteX1" fmla="*/ 2939737 w 2939737"/>
              <a:gd name="connsiteY1" fmla="*/ 6858001 h 6858001"/>
              <a:gd name="connsiteX2" fmla="*/ 800654 w 2939737"/>
              <a:gd name="connsiteY2" fmla="*/ 6858001 h 6858001"/>
              <a:gd name="connsiteX3" fmla="*/ 0 w 2939737"/>
              <a:gd name="connsiteY3" fmla="*/ 0 h 6858001"/>
              <a:gd name="connsiteX4" fmla="*/ 800653 w 2939737"/>
              <a:gd name="connsiteY4" fmla="*/ 0 h 6858001"/>
              <a:gd name="connsiteX5" fmla="*/ 800653 w 2939737"/>
              <a:gd name="connsiteY5" fmla="*/ 6858001 h 6858001"/>
              <a:gd name="connsiteX6" fmla="*/ 0 w 293973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9737" h="6858001">
                <a:moveTo>
                  <a:pt x="800654" y="1"/>
                </a:moveTo>
                <a:lnTo>
                  <a:pt x="2939737" y="6858001"/>
                </a:lnTo>
                <a:lnTo>
                  <a:pt x="800654" y="6858001"/>
                </a:lnTo>
                <a:close/>
                <a:moveTo>
                  <a:pt x="0" y="0"/>
                </a:moveTo>
                <a:lnTo>
                  <a:pt x="800653" y="0"/>
                </a:lnTo>
                <a:lnTo>
                  <a:pt x="800653" y="6858001"/>
                </a:lnTo>
                <a:lnTo>
                  <a:pt x="0" y="685800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C2DD0CB1-E555-18FF-AE10-4DB46E71C9AB}"/>
              </a:ext>
            </a:extLst>
          </p:cNvPr>
          <p:cNvCxnSpPr>
            <a:cxnSpLocks/>
          </p:cNvCxnSpPr>
          <p:nvPr/>
        </p:nvCxnSpPr>
        <p:spPr>
          <a:xfrm flipH="1" flipV="1">
            <a:off x="791417" y="1533236"/>
            <a:ext cx="1644074" cy="535621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F16E01A3-9A40-A2AF-E9CC-DA05A857AF7A}"/>
              </a:ext>
            </a:extLst>
          </p:cNvPr>
          <p:cNvSpPr/>
          <p:nvPr userDrawn="1"/>
        </p:nvSpPr>
        <p:spPr>
          <a:xfrm rot="10800000">
            <a:off x="9242505" y="0"/>
            <a:ext cx="2949493" cy="6856549"/>
          </a:xfrm>
          <a:custGeom>
            <a:avLst/>
            <a:gdLst>
              <a:gd name="connsiteX0" fmla="*/ 2949493 w 2949493"/>
              <a:gd name="connsiteY0" fmla="*/ 6856549 h 6856549"/>
              <a:gd name="connsiteX1" fmla="*/ 800653 w 2949493"/>
              <a:gd name="connsiteY1" fmla="*/ 6856549 h 6856549"/>
              <a:gd name="connsiteX2" fmla="*/ 0 w 2949493"/>
              <a:gd name="connsiteY2" fmla="*/ 6856549 h 6856549"/>
              <a:gd name="connsiteX3" fmla="*/ 0 w 2949493"/>
              <a:gd name="connsiteY3" fmla="*/ 0 h 6856549"/>
              <a:gd name="connsiteX4" fmla="*/ 801107 w 2949493"/>
              <a:gd name="connsiteY4" fmla="*/ 0 h 685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493" h="6856549">
                <a:moveTo>
                  <a:pt x="2949493" y="6856549"/>
                </a:moveTo>
                <a:lnTo>
                  <a:pt x="800653" y="6856549"/>
                </a:lnTo>
                <a:lnTo>
                  <a:pt x="0" y="6856549"/>
                </a:lnTo>
                <a:lnTo>
                  <a:pt x="0" y="0"/>
                </a:lnTo>
                <a:lnTo>
                  <a:pt x="801107"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2" name="Straight Connector 21">
            <a:extLst>
              <a:ext uri="{FF2B5EF4-FFF2-40B4-BE49-F238E27FC236}">
                <a16:creationId xmlns:a16="http://schemas.microsoft.com/office/drawing/2014/main" id="{C90C38C9-1782-B768-078E-73091483A95A}"/>
              </a:ext>
            </a:extLst>
          </p:cNvPr>
          <p:cNvCxnSpPr>
            <a:cxnSpLocks/>
          </p:cNvCxnSpPr>
          <p:nvPr/>
        </p:nvCxnSpPr>
        <p:spPr>
          <a:xfrm rot="10800000" flipH="1" flipV="1">
            <a:off x="9747272" y="-36946"/>
            <a:ext cx="1644074" cy="538480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942173C-2B01-804E-85FB-4D68140D4E1A}"/>
              </a:ext>
            </a:extLst>
          </p:cNvPr>
          <p:cNvSpPr>
            <a:spLocks noGrp="1"/>
          </p:cNvSpPr>
          <p:nvPr userDrawn="1">
            <p:ph type="ctrTitle"/>
          </p:nvPr>
        </p:nvSpPr>
        <p:spPr>
          <a:xfrm>
            <a:off x="1920240" y="2039112"/>
            <a:ext cx="7982712" cy="1581912"/>
          </a:xfrm>
        </p:spPr>
        <p:txBody>
          <a:bodyPr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641A16B-3688-D842-92F4-5D2C2811539F}"/>
              </a:ext>
            </a:extLst>
          </p:cNvPr>
          <p:cNvSpPr>
            <a:spLocks noGrp="1"/>
          </p:cNvSpPr>
          <p:nvPr userDrawn="1">
            <p:ph type="subTitle" idx="1"/>
          </p:nvPr>
        </p:nvSpPr>
        <p:spPr>
          <a:xfrm>
            <a:off x="2111829" y="3584448"/>
            <a:ext cx="7791123" cy="612648"/>
          </a:xfrm>
          <a:prstGeom prst="rect">
            <a:avLst/>
          </a:prstGeom>
        </p:spPr>
        <p:txBody>
          <a:bodyPr anchor="ctr">
            <a:normAutofit/>
          </a:bodyPr>
          <a:lstStyle>
            <a:lvl1pPr marL="0" indent="0" algn="ctr">
              <a:lnSpc>
                <a:spcPct val="125000"/>
              </a:lnSpc>
              <a:buNone/>
              <a:defRPr sz="2400" spc="1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FD45A-B915-6AEF-5B45-09567508BB39}"/>
              </a:ext>
            </a:extLst>
          </p:cNvPr>
          <p:cNvSpPr/>
          <p:nvPr userDrawn="1"/>
        </p:nvSpPr>
        <p:spPr>
          <a:xfrm>
            <a:off x="0" y="2266855"/>
            <a:ext cx="12192000" cy="459114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822960" y="347472"/>
            <a:ext cx="11082528" cy="1563624"/>
          </a:xfrm>
          <a:prstGeom prst="rect">
            <a:avLst/>
          </a:prstGeom>
          <a:noFill/>
        </p:spPr>
        <p:txBody>
          <a:bodyPr wrap="square" anchor="b">
            <a:noAutofit/>
          </a:bodyPr>
          <a:lstStyle>
            <a:lvl1pPr algn="l">
              <a:defRPr sz="3200" cap="all" spc="300" baseline="0">
                <a:solidFill>
                  <a:schemeClr val="accent2"/>
                </a:solidFill>
                <a:latin typeface="+mj-lt"/>
              </a:defRPr>
            </a:lvl1pPr>
          </a:lstStyle>
          <a:p>
            <a:r>
              <a:rPr lang="en-US"/>
              <a:t>Click to edit Master title style</a:t>
            </a:r>
            <a:endParaRPr lang="en-US" dirty="0"/>
          </a:p>
        </p:txBody>
      </p:sp>
      <p:grpSp>
        <p:nvGrpSpPr>
          <p:cNvPr id="4" name="Group 3">
            <a:extLst>
              <a:ext uri="{FF2B5EF4-FFF2-40B4-BE49-F238E27FC236}">
                <a16:creationId xmlns:a16="http://schemas.microsoft.com/office/drawing/2014/main" id="{5CB3A6A7-DCEF-8F0D-2339-F3B3458EB6A2}"/>
              </a:ext>
            </a:extLst>
          </p:cNvPr>
          <p:cNvGrpSpPr/>
          <p:nvPr userDrawn="1"/>
        </p:nvGrpSpPr>
        <p:grpSpPr>
          <a:xfrm>
            <a:off x="10135198" y="0"/>
            <a:ext cx="2056802" cy="6858000"/>
            <a:chOff x="10064227" y="0"/>
            <a:chExt cx="2127773" cy="6858000"/>
          </a:xfrm>
        </p:grpSpPr>
        <p:cxnSp>
          <p:nvCxnSpPr>
            <p:cNvPr id="8" name="Straight Connector 7">
              <a:extLst>
                <a:ext uri="{FF2B5EF4-FFF2-40B4-BE49-F238E27FC236}">
                  <a16:creationId xmlns:a16="http://schemas.microsoft.com/office/drawing/2014/main" id="{E6E553B2-71B5-E210-0451-CB8F60281212}"/>
                </a:ext>
              </a:extLst>
            </p:cNvPr>
            <p:cNvCxnSpPr>
              <a:cxnSpLocks/>
            </p:cNvCxnSpPr>
            <p:nvPr/>
          </p:nvCxnSpPr>
          <p:spPr>
            <a:xfrm flipH="1" flipV="1">
              <a:off x="10793564" y="2223749"/>
              <a:ext cx="1398436" cy="46342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6B097F-E5A4-EB73-3751-C880247D6FCC}"/>
                </a:ext>
              </a:extLst>
            </p:cNvPr>
            <p:cNvCxnSpPr>
              <a:cxnSpLocks/>
            </p:cNvCxnSpPr>
            <p:nvPr/>
          </p:nvCxnSpPr>
          <p:spPr>
            <a:xfrm flipH="1" flipV="1">
              <a:off x="10064227" y="0"/>
              <a:ext cx="729337" cy="226685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53CB7E4E-E392-ACEB-1431-A8DA68A52EE1}"/>
              </a:ext>
            </a:extLst>
          </p:cNvPr>
          <p:cNvCxnSpPr>
            <a:cxnSpLocks/>
          </p:cNvCxnSpPr>
          <p:nvPr userDrawn="1"/>
        </p:nvCxnSpPr>
        <p:spPr>
          <a:xfrm flipH="1" flipV="1">
            <a:off x="0" y="3406587"/>
            <a:ext cx="1006763" cy="34514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5724144"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7068312" y="2843784"/>
            <a:ext cx="3364992" cy="3191256"/>
          </a:xfrm>
        </p:spPr>
        <p:txBody>
          <a:bodyPr/>
          <a:lstStyle>
            <a:lvl1pPr marL="0" indent="0">
              <a:lnSpc>
                <a:spcPct val="100000"/>
              </a:lnSpc>
              <a:buNone/>
              <a:defRPr sz="1800" b="1" cap="all" spc="100" baseline="0">
                <a:solidFill>
                  <a:schemeClr val="bg1"/>
                </a:solidFill>
              </a:defRPr>
            </a:lvl1pPr>
            <a:lvl2pPr marL="0" indent="0">
              <a:lnSpc>
                <a:spcPct val="100000"/>
              </a:lnSpc>
              <a:spcBef>
                <a:spcPts val="1000"/>
              </a:spcBef>
              <a:buNone/>
              <a:defRPr sz="1800" spc="100">
                <a:solidFill>
                  <a:schemeClr val="bg1"/>
                </a:solidFill>
              </a:defRPr>
            </a:lvl2pPr>
            <a:lvl3pPr marL="283464" indent="-283464">
              <a:lnSpc>
                <a:spcPct val="100000"/>
              </a:lnSpc>
              <a:spcBef>
                <a:spcPts val="1000"/>
              </a:spcBef>
              <a:defRPr sz="1800" spc="100">
                <a:solidFill>
                  <a:schemeClr val="bg1"/>
                </a:solidFill>
              </a:defRPr>
            </a:lvl3pPr>
            <a:lvl4pPr marL="822960" indent="-283464">
              <a:lnSpc>
                <a:spcPct val="100000"/>
              </a:lnSpc>
              <a:defRPr sz="1600" spc="100">
                <a:solidFill>
                  <a:schemeClr val="bg1"/>
                </a:solidFill>
              </a:defRPr>
            </a:lvl4pPr>
            <a:lvl5pPr marL="1097280" indent="-283464">
              <a:lnSpc>
                <a:spcPct val="100000"/>
              </a:lnSpc>
              <a:defRPr sz="1600" spc="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a:extLst>
              <a:ext uri="{FF2B5EF4-FFF2-40B4-BE49-F238E27FC236}">
                <a16:creationId xmlns:a16="http://schemas.microsoft.com/office/drawing/2014/main" id="{CF5E1EDF-E8F4-90C4-4EE9-5CCF1E17F35F}"/>
              </a:ext>
            </a:extLst>
          </p:cNvPr>
          <p:cNvSpPr>
            <a:spLocks noGrp="1"/>
          </p:cNvSpPr>
          <p:nvPr>
            <p:ph type="dt" sz="half" idx="17"/>
          </p:nvPr>
        </p:nvSpPr>
        <p:spPr/>
        <p:txBody>
          <a:bodyPr/>
          <a:lstStyle>
            <a:lvl1pPr>
              <a:defRPr>
                <a:solidFill>
                  <a:schemeClr val="bg1"/>
                </a:solidFill>
              </a:defRPr>
            </a:lvl1pPr>
          </a:lstStyle>
          <a:p>
            <a:r>
              <a:rPr lang="en-US"/>
              <a:t>20XX</a:t>
            </a:r>
            <a:endParaRPr lang="en-US" dirty="0"/>
          </a:p>
        </p:txBody>
      </p:sp>
      <p:sp>
        <p:nvSpPr>
          <p:cNvPr id="16" name="Footer Placeholder 15">
            <a:extLst>
              <a:ext uri="{FF2B5EF4-FFF2-40B4-BE49-F238E27FC236}">
                <a16:creationId xmlns:a16="http://schemas.microsoft.com/office/drawing/2014/main" id="{992726FB-FFEB-ADB3-0C67-FE72F4DCBA5E}"/>
              </a:ext>
            </a:extLst>
          </p:cNvPr>
          <p:cNvSpPr>
            <a:spLocks noGrp="1"/>
          </p:cNvSpPr>
          <p:nvPr>
            <p:ph type="ftr" sz="quarter" idx="18"/>
          </p:nvPr>
        </p:nvSpPr>
        <p:spPr/>
        <p:txBody>
          <a:bodyPr/>
          <a:lstStyle>
            <a:lvl1pPr>
              <a:defRPr>
                <a:solidFill>
                  <a:schemeClr val="bg1"/>
                </a:solidFill>
              </a:defRPr>
            </a:lvl1pPr>
          </a:lstStyle>
          <a:p>
            <a:r>
              <a:rPr lang="en-US" dirty="0"/>
              <a:t>PRESENTATION TITLE</a:t>
            </a:r>
          </a:p>
        </p:txBody>
      </p:sp>
      <p:sp>
        <p:nvSpPr>
          <p:cNvPr id="17" name="Slide Number Placeholder 16">
            <a:extLst>
              <a:ext uri="{FF2B5EF4-FFF2-40B4-BE49-F238E27FC236}">
                <a16:creationId xmlns:a16="http://schemas.microsoft.com/office/drawing/2014/main" id="{7A3CEA78-CDB0-CB26-B433-4C868965D31C}"/>
              </a:ext>
            </a:extLst>
          </p:cNvPr>
          <p:cNvSpPr>
            <a:spLocks noGrp="1"/>
          </p:cNvSpPr>
          <p:nvPr>
            <p:ph type="sldNum" sz="quarter" idx="19"/>
          </p:nvPr>
        </p:nvSpPr>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354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58662D7-CF46-F937-6492-FE3D6164B073}"/>
              </a:ext>
            </a:extLst>
          </p:cNvPr>
          <p:cNvSpPr>
            <a:spLocks noGrp="1"/>
          </p:cNvSpPr>
          <p:nvPr>
            <p:ph type="ctrTitle"/>
          </p:nvPr>
        </p:nvSpPr>
        <p:spPr>
          <a:xfrm>
            <a:off x="0" y="824687"/>
            <a:ext cx="10191549" cy="1639937"/>
          </a:xfrm>
          <a:custGeom>
            <a:avLst/>
            <a:gdLst>
              <a:gd name="connsiteX0" fmla="*/ 0 w 10191549"/>
              <a:gd name="connsiteY0" fmla="*/ 0 h 1639937"/>
              <a:gd name="connsiteX1" fmla="*/ 135109 w 10191549"/>
              <a:gd name="connsiteY1" fmla="*/ 0 h 1639937"/>
              <a:gd name="connsiteX2" fmla="*/ 826338 w 10191549"/>
              <a:gd name="connsiteY2" fmla="*/ 0 h 1639937"/>
              <a:gd name="connsiteX3" fmla="*/ 9743633 w 10191549"/>
              <a:gd name="connsiteY3" fmla="*/ 0 h 1639937"/>
              <a:gd name="connsiteX4" fmla="*/ 10191549 w 10191549"/>
              <a:gd name="connsiteY4" fmla="*/ 1639937 h 1639937"/>
              <a:gd name="connsiteX5" fmla="*/ 826338 w 10191549"/>
              <a:gd name="connsiteY5" fmla="*/ 1639937 h 1639937"/>
              <a:gd name="connsiteX6" fmla="*/ 583025 w 10191549"/>
              <a:gd name="connsiteY6" fmla="*/ 1639937 h 1639937"/>
              <a:gd name="connsiteX7" fmla="*/ 0 w 10191549"/>
              <a:gd name="connsiteY7" fmla="*/ 1639937 h 163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549" h="1639937">
                <a:moveTo>
                  <a:pt x="0" y="0"/>
                </a:moveTo>
                <a:lnTo>
                  <a:pt x="135109" y="0"/>
                </a:lnTo>
                <a:lnTo>
                  <a:pt x="826338" y="0"/>
                </a:lnTo>
                <a:lnTo>
                  <a:pt x="9743633" y="0"/>
                </a:lnTo>
                <a:lnTo>
                  <a:pt x="10191549" y="1639937"/>
                </a:lnTo>
                <a:lnTo>
                  <a:pt x="826338" y="1639937"/>
                </a:lnTo>
                <a:lnTo>
                  <a:pt x="583025" y="1639937"/>
                </a:lnTo>
                <a:lnTo>
                  <a:pt x="0" y="1639937"/>
                </a:lnTo>
                <a:close/>
              </a:path>
            </a:pathLst>
          </a:custGeom>
          <a:solidFill>
            <a:schemeClr val="accent2"/>
          </a:solidFill>
        </p:spPr>
        <p:txBody>
          <a:bodyPr wrap="square" lIns="914400" rIns="182880" anchor="ctr">
            <a:noAutofit/>
          </a:bodyPr>
          <a:lstStyle>
            <a:lvl1pPr algn="l">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822960" y="2843784"/>
            <a:ext cx="3739896" cy="3191256"/>
          </a:xfrm>
        </p:spPr>
        <p:txBody>
          <a:bodyPr/>
          <a:lstStyle>
            <a:lvl1pPr marL="0" indent="0">
              <a:lnSpc>
                <a:spcPct val="100000"/>
              </a:lnSpc>
              <a:buNone/>
              <a:defRPr sz="1800" b="1" cap="all" spc="100" baseline="0">
                <a:solidFill>
                  <a:schemeClr val="tx1"/>
                </a:solidFill>
              </a:defRPr>
            </a:lvl1pPr>
            <a:lvl2pPr marL="342900" indent="-342900">
              <a:lnSpc>
                <a:spcPct val="100000"/>
              </a:lnSpc>
              <a:spcBef>
                <a:spcPts val="1000"/>
              </a:spcBef>
              <a:buFont typeface="+mj-lt"/>
              <a:buAutoNum type="arabicPeriod"/>
              <a:defRPr sz="1800" spc="100">
                <a:solidFill>
                  <a:schemeClr val="tx1"/>
                </a:solidFill>
              </a:defRPr>
            </a:lvl2pPr>
            <a:lvl3pPr marL="731520" indent="-347472">
              <a:lnSpc>
                <a:spcPct val="100000"/>
              </a:lnSpc>
              <a:spcBef>
                <a:spcPts val="1000"/>
              </a:spcBef>
              <a:buFont typeface="+mj-lt"/>
              <a:buAutoNum type="alphaLcPeriod"/>
              <a:defRPr sz="1800" spc="100">
                <a:solidFill>
                  <a:schemeClr val="tx1"/>
                </a:solidFill>
              </a:defRPr>
            </a:lvl3pPr>
            <a:lvl4pPr marL="1097280" indent="-347472">
              <a:lnSpc>
                <a:spcPct val="100000"/>
              </a:lnSpc>
              <a:buFont typeface="+mj-lt"/>
              <a:buAutoNum type="arabicParenR"/>
              <a:defRPr sz="1600" spc="100">
                <a:solidFill>
                  <a:schemeClr val="tx1"/>
                </a:solidFill>
              </a:defRPr>
            </a:lvl4pPr>
            <a:lvl5pPr marL="1463040" indent="-347472">
              <a:lnSpc>
                <a:spcPct val="100000"/>
              </a:lnSpc>
              <a:buFont typeface="+mj-lt"/>
              <a:buAutoNum type="alphaLcParenR"/>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7">
            <a:extLst>
              <a:ext uri="{FF2B5EF4-FFF2-40B4-BE49-F238E27FC236}">
                <a16:creationId xmlns:a16="http://schemas.microsoft.com/office/drawing/2014/main" id="{BC942EEA-C86E-05B1-BF5C-6F13A52F5BDB}"/>
              </a:ext>
            </a:extLst>
          </p:cNvPr>
          <p:cNvSpPr>
            <a:spLocks noGrp="1"/>
          </p:cNvSpPr>
          <p:nvPr>
            <p:ph sz="quarter" idx="16"/>
          </p:nvPr>
        </p:nvSpPr>
        <p:spPr>
          <a:xfrm>
            <a:off x="5074920" y="2843784"/>
            <a:ext cx="5824728" cy="3191256"/>
          </a:xfrm>
        </p:spPr>
        <p:txBody>
          <a:bodyPr/>
          <a:lstStyle>
            <a:lvl1pPr marL="0" indent="0">
              <a:lnSpc>
                <a:spcPct val="100000"/>
              </a:lnSpc>
              <a:buNone/>
              <a:defRPr sz="1800" b="1" cap="all" spc="100" baseline="0">
                <a:solidFill>
                  <a:schemeClr val="tx1"/>
                </a:solidFill>
              </a:defRPr>
            </a:lvl1pPr>
            <a:lvl2pPr marL="0" indent="0">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82296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8" name="Straight Connector 17">
            <a:extLst>
              <a:ext uri="{FF2B5EF4-FFF2-40B4-BE49-F238E27FC236}">
                <a16:creationId xmlns:a16="http://schemas.microsoft.com/office/drawing/2014/main" id="{FF4D7FE7-14AE-6C8F-B799-1BD57470E8FA}"/>
              </a:ext>
            </a:extLst>
          </p:cNvPr>
          <p:cNvCxnSpPr>
            <a:cxnSpLocks/>
          </p:cNvCxnSpPr>
          <p:nvPr userDrawn="1"/>
        </p:nvCxnSpPr>
        <p:spPr>
          <a:xfrm flipH="1" flipV="1">
            <a:off x="10191549" y="0"/>
            <a:ext cx="2000451" cy="6858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E45BFC1-4E9D-0F01-ED91-44F27D54EE88}"/>
              </a:ext>
            </a:extLst>
          </p:cNvPr>
          <p:cNvCxnSpPr>
            <a:cxnSpLocks/>
          </p:cNvCxnSpPr>
          <p:nvPr userDrawn="1"/>
        </p:nvCxnSpPr>
        <p:spPr>
          <a:xfrm flipH="1" flipV="1">
            <a:off x="0" y="3406587"/>
            <a:ext cx="1006763" cy="345141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Date Placeholder 25">
            <a:extLst>
              <a:ext uri="{FF2B5EF4-FFF2-40B4-BE49-F238E27FC236}">
                <a16:creationId xmlns:a16="http://schemas.microsoft.com/office/drawing/2014/main" id="{1508553F-E814-00F0-D6A7-5573C7951142}"/>
              </a:ext>
            </a:extLst>
          </p:cNvPr>
          <p:cNvSpPr>
            <a:spLocks noGrp="1"/>
          </p:cNvSpPr>
          <p:nvPr>
            <p:ph type="dt" sz="half" idx="17"/>
          </p:nvPr>
        </p:nvSpPr>
        <p:spPr/>
        <p:txBody>
          <a:bodyPr/>
          <a:lstStyle/>
          <a:p>
            <a:r>
              <a:rPr lang="en-US"/>
              <a:t>20XX</a:t>
            </a:r>
            <a:endParaRPr lang="en-US" dirty="0"/>
          </a:p>
        </p:txBody>
      </p:sp>
      <p:sp>
        <p:nvSpPr>
          <p:cNvPr id="27" name="Footer Placeholder 26">
            <a:extLst>
              <a:ext uri="{FF2B5EF4-FFF2-40B4-BE49-F238E27FC236}">
                <a16:creationId xmlns:a16="http://schemas.microsoft.com/office/drawing/2014/main" id="{1449FFC7-A582-FD77-53A9-CF0B7F2D1B7A}"/>
              </a:ext>
            </a:extLst>
          </p:cNvPr>
          <p:cNvSpPr>
            <a:spLocks noGrp="1"/>
          </p:cNvSpPr>
          <p:nvPr>
            <p:ph type="ftr" sz="quarter" idx="18"/>
          </p:nvPr>
        </p:nvSpPr>
        <p:spPr/>
        <p:txBody>
          <a:bodyPr/>
          <a:lstStyle/>
          <a:p>
            <a:r>
              <a:rPr lang="en-US" dirty="0"/>
              <a:t>PRESENTATION TITLE</a:t>
            </a:r>
          </a:p>
        </p:txBody>
      </p:sp>
      <p:sp>
        <p:nvSpPr>
          <p:cNvPr id="28" name="Slide Number Placeholder 27">
            <a:extLst>
              <a:ext uri="{FF2B5EF4-FFF2-40B4-BE49-F238E27FC236}">
                <a16:creationId xmlns:a16="http://schemas.microsoft.com/office/drawing/2014/main" id="{3E86B4DA-B745-BBB9-6AFB-CC6723232CEE}"/>
              </a:ext>
            </a:extLst>
          </p:cNvPr>
          <p:cNvSpPr>
            <a:spLocks noGrp="1"/>
          </p:cNvSpPr>
          <p:nvPr>
            <p:ph type="sldNum" sz="quarter" idx="19"/>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96071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EE9C88-4838-9CF6-7CCD-6C2CE88647B0}"/>
              </a:ext>
            </a:extLst>
          </p:cNvPr>
          <p:cNvSpPr/>
          <p:nvPr userDrawn="1"/>
        </p:nvSpPr>
        <p:spPr>
          <a:xfrm rot="10800000" flipV="1">
            <a:off x="-5" y="-2"/>
            <a:ext cx="12191999" cy="226685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BBC4DA-F0D6-02FA-41AA-101A0D1340F5}"/>
              </a:ext>
            </a:extLst>
          </p:cNvPr>
          <p:cNvCxnSpPr>
            <a:cxnSpLocks/>
          </p:cNvCxnSpPr>
          <p:nvPr userDrawn="1"/>
        </p:nvCxnSpPr>
        <p:spPr>
          <a:xfrm flipH="1" flipV="1">
            <a:off x="10191550" y="-110490"/>
            <a:ext cx="970586" cy="34198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1F74A9-AFD5-044F-DB07-4FF2F699A910}"/>
              </a:ext>
            </a:extLst>
          </p:cNvPr>
          <p:cNvCxnSpPr>
            <a:cxnSpLocks/>
          </p:cNvCxnSpPr>
          <p:nvPr userDrawn="1"/>
        </p:nvCxnSpPr>
        <p:spPr>
          <a:xfrm flipH="1" flipV="1">
            <a:off x="691816" y="2266854"/>
            <a:ext cx="1165768" cy="38242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68E97A-1CFD-3AF6-5FF5-E49A2943A1F6}"/>
              </a:ext>
            </a:extLst>
          </p:cNvPr>
          <p:cNvCxnSpPr>
            <a:cxnSpLocks/>
          </p:cNvCxnSpPr>
          <p:nvPr userDrawn="1"/>
        </p:nvCxnSpPr>
        <p:spPr>
          <a:xfrm flipH="1" flipV="1">
            <a:off x="10858500" y="2266854"/>
            <a:ext cx="1327650" cy="459114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1691640" y="740664"/>
            <a:ext cx="8503920" cy="1197864"/>
          </a:xfrm>
          <a:prstGeom prst="rect">
            <a:avLst/>
          </a:prstGeom>
          <a:noFill/>
        </p:spPr>
        <p:txBody>
          <a:bodyPr wrap="square" anchor="b">
            <a:noAutofit/>
          </a:bodyPr>
          <a:lstStyle>
            <a:lvl1pPr algn="ctr">
              <a:defRPr sz="3200" cap="all" spc="300" baseline="0">
                <a:solidFill>
                  <a:schemeClr val="bg1"/>
                </a:solidFill>
                <a:latin typeface="+mj-lt"/>
              </a:defRPr>
            </a:lvl1pPr>
          </a:lstStyle>
          <a:p>
            <a:r>
              <a:rPr lang="en-US"/>
              <a:t>Click to edit Master title style</a:t>
            </a:r>
            <a:endParaRPr lang="en-US" dirty="0"/>
          </a:p>
        </p:txBody>
      </p:sp>
      <p:sp>
        <p:nvSpPr>
          <p:cNvPr id="11" name="Content Placeholder 27">
            <a:extLst>
              <a:ext uri="{FF2B5EF4-FFF2-40B4-BE49-F238E27FC236}">
                <a16:creationId xmlns:a16="http://schemas.microsoft.com/office/drawing/2014/main" id="{4029C93B-5794-90B2-3E4E-BDE0F550768E}"/>
              </a:ext>
            </a:extLst>
          </p:cNvPr>
          <p:cNvSpPr>
            <a:spLocks noGrp="1"/>
          </p:cNvSpPr>
          <p:nvPr>
            <p:ph sz="quarter" idx="15"/>
          </p:nvPr>
        </p:nvSpPr>
        <p:spPr>
          <a:xfrm>
            <a:off x="1828800" y="2679192"/>
            <a:ext cx="8531352" cy="3191256"/>
          </a:xfrm>
        </p:spPr>
        <p:txBody>
          <a:bodyPr/>
          <a:lstStyle>
            <a:lvl1pPr marL="0" indent="0" algn="ctr">
              <a:lnSpc>
                <a:spcPct val="100000"/>
              </a:lnSpc>
              <a:spcAft>
                <a:spcPts val="1000"/>
              </a:spcAft>
              <a:buNone/>
              <a:defRPr sz="2400" b="0" i="0" cap="none" spc="140" baseline="0">
                <a:solidFill>
                  <a:schemeClr val="tx1"/>
                </a:solidFill>
              </a:defRPr>
            </a:lvl1pPr>
            <a:lvl2pPr marL="0" indent="0" algn="ctr">
              <a:lnSpc>
                <a:spcPct val="100000"/>
              </a:lnSpc>
              <a:spcBef>
                <a:spcPts val="1000"/>
              </a:spcBef>
              <a:buNone/>
              <a:defRPr sz="1800" spc="100">
                <a:solidFill>
                  <a:schemeClr val="tx1"/>
                </a:solidFill>
              </a:defRPr>
            </a:lvl2pPr>
            <a:lvl3pPr marL="283464" indent="-283464">
              <a:lnSpc>
                <a:spcPct val="100000"/>
              </a:lnSpc>
              <a:spcBef>
                <a:spcPts val="1000"/>
              </a:spcBef>
              <a:defRPr sz="1800" spc="100">
                <a:solidFill>
                  <a:schemeClr val="tx1"/>
                </a:solidFill>
              </a:defRPr>
            </a:lvl3pPr>
            <a:lvl4pPr marL="548640" indent="-283464">
              <a:lnSpc>
                <a:spcPct val="100000"/>
              </a:lnSpc>
              <a:defRPr sz="1600" spc="100">
                <a:solidFill>
                  <a:schemeClr val="tx1"/>
                </a:solidFill>
              </a:defRPr>
            </a:lvl4pPr>
            <a:lvl5pPr marL="1097280" indent="-283464">
              <a:lnSpc>
                <a:spcPct val="100000"/>
              </a:lnSpc>
              <a:defRPr sz="1600" spc="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lvl1pPr>
              <a:defRPr sz="1000">
                <a:solidFill>
                  <a:schemeClr val="tx1"/>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lvl1pPr>
              <a:defRPr sz="1000">
                <a:solidFill>
                  <a:schemeClr val="tx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lvl1pPr>
              <a:defRPr sz="1000">
                <a:solidFill>
                  <a:schemeClr val="tx1"/>
                </a:solidFill>
              </a:defRPr>
            </a:lvl1pPr>
          </a:lstStyle>
          <a:p>
            <a:fld id="{294A09A9-5501-47C1-A89A-A340965A2BE2}" type="slidenum">
              <a:rPr lang="en-US" smtClean="0"/>
              <a:pPr/>
              <a:t>‹#›</a:t>
            </a:fld>
            <a:endParaRPr lang="en-US" dirty="0"/>
          </a:p>
        </p:txBody>
      </p:sp>
      <p:cxnSp>
        <p:nvCxnSpPr>
          <p:cNvPr id="16" name="Straight Connector 15">
            <a:extLst>
              <a:ext uri="{FF2B5EF4-FFF2-40B4-BE49-F238E27FC236}">
                <a16:creationId xmlns:a16="http://schemas.microsoft.com/office/drawing/2014/main" id="{A4070FA0-EB95-7750-D21A-933827C6388C}"/>
              </a:ext>
            </a:extLst>
          </p:cNvPr>
          <p:cNvCxnSpPr>
            <a:cxnSpLocks/>
          </p:cNvCxnSpPr>
          <p:nvPr userDrawn="1"/>
        </p:nvCxnSpPr>
        <p:spPr>
          <a:xfrm flipH="1" flipV="1">
            <a:off x="-29785" y="-110490"/>
            <a:ext cx="1031941" cy="3419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4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spc="50" baseline="0">
                <a:solidFill>
                  <a:schemeClr val="tx2">
                    <a:lumMod val="60000"/>
                    <a:lumOff val="40000"/>
                  </a:schemeClr>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3" r:id="rId1"/>
    <p:sldLayoutId id="2147483650" r:id="rId2"/>
    <p:sldLayoutId id="2147483674" r:id="rId3"/>
    <p:sldLayoutId id="2147483675" r:id="rId4"/>
    <p:sldLayoutId id="2147483676" r:id="rId5"/>
    <p:sldLayoutId id="2147483659" r:id="rId6"/>
    <p:sldLayoutId id="2147483677" r:id="rId7"/>
    <p:sldLayoutId id="2147483678" r:id="rId8"/>
    <p:sldLayoutId id="214748367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Placeholder 86" descr="Close up of the Golden Gate Bridge">
            <a:extLst>
              <a:ext uri="{FF2B5EF4-FFF2-40B4-BE49-F238E27FC236}">
                <a16:creationId xmlns:a16="http://schemas.microsoft.com/office/drawing/2014/main" id="{1A67CB3B-F50E-0C67-E369-D749D8F7961D}"/>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flipH="1">
            <a:off x="0" y="0"/>
            <a:ext cx="7024688" cy="6858000"/>
          </a:xfrm>
        </p:spPr>
      </p:pic>
      <p:sp>
        <p:nvSpPr>
          <p:cNvPr id="4" name="Title 3">
            <a:extLst>
              <a:ext uri="{FF2B5EF4-FFF2-40B4-BE49-F238E27FC236}">
                <a16:creationId xmlns:a16="http://schemas.microsoft.com/office/drawing/2014/main" id="{509B40FD-8703-8858-9649-FEBB48F536BE}"/>
              </a:ext>
            </a:extLst>
          </p:cNvPr>
          <p:cNvSpPr>
            <a:spLocks noGrp="1"/>
          </p:cNvSpPr>
          <p:nvPr>
            <p:ph type="title"/>
          </p:nvPr>
        </p:nvSpPr>
        <p:spPr>
          <a:xfrm>
            <a:off x="4078706" y="2456733"/>
            <a:ext cx="8124873" cy="1639939"/>
          </a:xfrm>
        </p:spPr>
        <p:txBody>
          <a:bodyPr/>
          <a:lstStyle/>
          <a:p>
            <a:r>
              <a:rPr lang="en-US" dirty="0"/>
              <a:t>Marketing &amp; Retail Analytics</a:t>
            </a:r>
          </a:p>
        </p:txBody>
      </p:sp>
      <p:sp>
        <p:nvSpPr>
          <p:cNvPr id="3" name="Subtitle 2">
            <a:extLst>
              <a:ext uri="{FF2B5EF4-FFF2-40B4-BE49-F238E27FC236}">
                <a16:creationId xmlns:a16="http://schemas.microsoft.com/office/drawing/2014/main" id="{5AD56742-F4E2-870E-6E2F-14BE52F19AB2}"/>
              </a:ext>
            </a:extLst>
          </p:cNvPr>
          <p:cNvSpPr>
            <a:spLocks noGrp="1"/>
          </p:cNvSpPr>
          <p:nvPr>
            <p:ph type="subTitle" idx="1"/>
          </p:nvPr>
        </p:nvSpPr>
        <p:spPr>
          <a:xfrm>
            <a:off x="7543800" y="4398264"/>
            <a:ext cx="3913632" cy="2066544"/>
          </a:xfrm>
        </p:spPr>
        <p:txBody>
          <a:bodyPr/>
          <a:lstStyle/>
          <a:p>
            <a:r>
              <a:rPr lang="en-US" dirty="0"/>
              <a:t>Project by</a:t>
            </a:r>
          </a:p>
          <a:p>
            <a:r>
              <a:rPr lang="en-US" dirty="0"/>
              <a:t>Jaigururam G S</a:t>
            </a:r>
          </a:p>
          <a:p>
            <a:endParaRPr lang="en-US" dirty="0"/>
          </a:p>
        </p:txBody>
      </p:sp>
    </p:spTree>
    <p:extLst>
      <p:ext uri="{BB962C8B-B14F-4D97-AF65-F5344CB8AC3E}">
        <p14:creationId xmlns:p14="http://schemas.microsoft.com/office/powerpoint/2010/main" val="3957554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96353" cy="557047"/>
          </a:xfrm>
        </p:spPr>
        <p:txBody>
          <a:bodyPr lIns="640080" tIns="0" rIns="0" bIns="91440"/>
          <a:lstStyle/>
          <a:p>
            <a:r>
              <a:rPr lang="en-US" sz="2800" dirty="0"/>
              <a:t>EDA &amp; Inferences – </a:t>
            </a:r>
            <a:r>
              <a:rPr lang="en-US" sz="2800" dirty="0" err="1"/>
              <a:t>UniVARIATE</a:t>
            </a:r>
            <a:r>
              <a:rPr lang="en-US" sz="2800" dirty="0"/>
              <a:t> analysis</a:t>
            </a:r>
          </a:p>
        </p:txBody>
      </p:sp>
      <p:pic>
        <p:nvPicPr>
          <p:cNvPr id="3" name="Picture 2">
            <a:extLst>
              <a:ext uri="{FF2B5EF4-FFF2-40B4-BE49-F238E27FC236}">
                <a16:creationId xmlns:a16="http://schemas.microsoft.com/office/drawing/2014/main" id="{D81AA939-8ABB-473C-88A3-DD59494EA2EF}"/>
              </a:ext>
            </a:extLst>
          </p:cNvPr>
          <p:cNvPicPr>
            <a:picLocks noChangeAspect="1"/>
          </p:cNvPicPr>
          <p:nvPr/>
        </p:nvPicPr>
        <p:blipFill>
          <a:blip r:embed="rId2"/>
          <a:stretch>
            <a:fillRect/>
          </a:stretch>
        </p:blipFill>
        <p:spPr>
          <a:xfrm>
            <a:off x="147062" y="557046"/>
            <a:ext cx="7033060" cy="5137375"/>
          </a:xfrm>
          <a:prstGeom prst="rect">
            <a:avLst/>
          </a:prstGeom>
        </p:spPr>
      </p:pic>
      <p:pic>
        <p:nvPicPr>
          <p:cNvPr id="4" name="Picture 3">
            <a:extLst>
              <a:ext uri="{FF2B5EF4-FFF2-40B4-BE49-F238E27FC236}">
                <a16:creationId xmlns:a16="http://schemas.microsoft.com/office/drawing/2014/main" id="{69691DE2-A0F1-4EA2-B0ED-1E229F6EA5A9}"/>
              </a:ext>
            </a:extLst>
          </p:cNvPr>
          <p:cNvPicPr>
            <a:picLocks noChangeAspect="1"/>
          </p:cNvPicPr>
          <p:nvPr/>
        </p:nvPicPr>
        <p:blipFill>
          <a:blip r:embed="rId3"/>
          <a:stretch>
            <a:fillRect/>
          </a:stretch>
        </p:blipFill>
        <p:spPr>
          <a:xfrm>
            <a:off x="5082363" y="561673"/>
            <a:ext cx="7033060" cy="5137375"/>
          </a:xfrm>
          <a:prstGeom prst="rect">
            <a:avLst/>
          </a:prstGeom>
        </p:spPr>
      </p:pic>
      <p:sp>
        <p:nvSpPr>
          <p:cNvPr id="5" name="TextBox 4">
            <a:extLst>
              <a:ext uri="{FF2B5EF4-FFF2-40B4-BE49-F238E27FC236}">
                <a16:creationId xmlns:a16="http://schemas.microsoft.com/office/drawing/2014/main" id="{BA296452-AAB2-4194-BAF5-B4F843F0F8E7}"/>
              </a:ext>
            </a:extLst>
          </p:cNvPr>
          <p:cNvSpPr txBox="1"/>
          <p:nvPr/>
        </p:nvSpPr>
        <p:spPr>
          <a:xfrm>
            <a:off x="5394251" y="5608744"/>
            <a:ext cx="5987923" cy="892552"/>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Histogram sales distribution,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Most of sales are concentrated from range $1.5K to $6K.</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seems to be few outliers present</a:t>
            </a:r>
          </a:p>
        </p:txBody>
      </p:sp>
      <p:sp>
        <p:nvSpPr>
          <p:cNvPr id="6" name="TextBox 5">
            <a:extLst>
              <a:ext uri="{FF2B5EF4-FFF2-40B4-BE49-F238E27FC236}">
                <a16:creationId xmlns:a16="http://schemas.microsoft.com/office/drawing/2014/main" id="{543388B7-0E50-456B-90FB-3E92FFA9D724}"/>
              </a:ext>
            </a:extLst>
          </p:cNvPr>
          <p:cNvSpPr txBox="1"/>
          <p:nvPr/>
        </p:nvSpPr>
        <p:spPr>
          <a:xfrm>
            <a:off x="189592" y="5634637"/>
            <a:ext cx="5987923" cy="1184940"/>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Box Plot for sales,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50% of sales are concentrated between $2.2K to $4.5K.</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seems to be few outliers present.</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Minimum sales value was $482 and Maximum sales values was $8K.</a:t>
            </a:r>
          </a:p>
        </p:txBody>
      </p:sp>
    </p:spTree>
    <p:extLst>
      <p:ext uri="{BB962C8B-B14F-4D97-AF65-F5344CB8AC3E}">
        <p14:creationId xmlns:p14="http://schemas.microsoft.com/office/powerpoint/2010/main" val="31646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a:t>
            </a:r>
            <a:r>
              <a:rPr lang="en-US" sz="2800" dirty="0" err="1"/>
              <a:t>UniVARIATE</a:t>
            </a:r>
            <a:r>
              <a:rPr lang="en-US" sz="2800" dirty="0"/>
              <a:t> analysis</a:t>
            </a:r>
          </a:p>
        </p:txBody>
      </p:sp>
      <p:sp>
        <p:nvSpPr>
          <p:cNvPr id="7" name="TextBox 6">
            <a:extLst>
              <a:ext uri="{FF2B5EF4-FFF2-40B4-BE49-F238E27FC236}">
                <a16:creationId xmlns:a16="http://schemas.microsoft.com/office/drawing/2014/main" id="{12EE11DC-62FD-496C-92D4-185EA57FE010}"/>
              </a:ext>
            </a:extLst>
          </p:cNvPr>
          <p:cNvSpPr txBox="1"/>
          <p:nvPr/>
        </p:nvSpPr>
        <p:spPr>
          <a:xfrm>
            <a:off x="5394251" y="5608744"/>
            <a:ext cx="5987923" cy="892552"/>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Histogram price distribution,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Most products fall in Price range of $50 to $150.</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seems to be few outliers present</a:t>
            </a:r>
          </a:p>
        </p:txBody>
      </p:sp>
      <p:sp>
        <p:nvSpPr>
          <p:cNvPr id="8" name="TextBox 7">
            <a:extLst>
              <a:ext uri="{FF2B5EF4-FFF2-40B4-BE49-F238E27FC236}">
                <a16:creationId xmlns:a16="http://schemas.microsoft.com/office/drawing/2014/main" id="{3314B915-6F22-4E84-8C70-EDF41AFE2975}"/>
              </a:ext>
            </a:extLst>
          </p:cNvPr>
          <p:cNvSpPr txBox="1"/>
          <p:nvPr/>
        </p:nvSpPr>
        <p:spPr>
          <a:xfrm>
            <a:off x="189592" y="5634637"/>
            <a:ext cx="5987923" cy="1477328"/>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Box Plot for Price value,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50% of product has price range concentrated between $68 to $127.</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seems to be few outliers present.</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Minimum sales value was $27 and Maximum sales values was $215.</a:t>
            </a:r>
          </a:p>
          <a:p>
            <a:pPr marL="0" marR="0" algn="just">
              <a:spcBef>
                <a:spcPts val="0"/>
              </a:spcBef>
              <a:spcAft>
                <a:spcPts val="600"/>
              </a:spcAft>
            </a:pPr>
            <a:endParaRPr lang="en-US" sz="1400" dirty="0">
              <a:effectLst/>
              <a:latin typeface="var(--font-fk-grotesk)"/>
              <a:ea typeface="Dotum" panose="020B0600000101010101" pitchFamily="34" charset="-127"/>
              <a:cs typeface="Arial" panose="020B0604020202020204" pitchFamily="34" charset="0"/>
            </a:endParaRPr>
          </a:p>
        </p:txBody>
      </p:sp>
      <p:pic>
        <p:nvPicPr>
          <p:cNvPr id="9" name="Picture 8">
            <a:extLst>
              <a:ext uri="{FF2B5EF4-FFF2-40B4-BE49-F238E27FC236}">
                <a16:creationId xmlns:a16="http://schemas.microsoft.com/office/drawing/2014/main" id="{C1E7B431-BB47-490A-A351-208FED109221}"/>
              </a:ext>
            </a:extLst>
          </p:cNvPr>
          <p:cNvPicPr>
            <a:picLocks noChangeAspect="1"/>
          </p:cNvPicPr>
          <p:nvPr/>
        </p:nvPicPr>
        <p:blipFill>
          <a:blip r:embed="rId2"/>
          <a:stretch>
            <a:fillRect/>
          </a:stretch>
        </p:blipFill>
        <p:spPr>
          <a:xfrm>
            <a:off x="189592" y="595470"/>
            <a:ext cx="6550116" cy="4784604"/>
          </a:xfrm>
          <a:prstGeom prst="rect">
            <a:avLst/>
          </a:prstGeom>
        </p:spPr>
      </p:pic>
      <p:pic>
        <p:nvPicPr>
          <p:cNvPr id="11" name="Picture 10">
            <a:extLst>
              <a:ext uri="{FF2B5EF4-FFF2-40B4-BE49-F238E27FC236}">
                <a16:creationId xmlns:a16="http://schemas.microsoft.com/office/drawing/2014/main" id="{8D0F50F5-8257-4B47-89D9-31A02EBB8BB9}"/>
              </a:ext>
            </a:extLst>
          </p:cNvPr>
          <p:cNvPicPr>
            <a:picLocks noChangeAspect="1"/>
          </p:cNvPicPr>
          <p:nvPr/>
        </p:nvPicPr>
        <p:blipFill>
          <a:blip r:embed="rId3"/>
          <a:stretch>
            <a:fillRect/>
          </a:stretch>
        </p:blipFill>
        <p:spPr>
          <a:xfrm>
            <a:off x="5081713" y="595470"/>
            <a:ext cx="6550116" cy="4784604"/>
          </a:xfrm>
          <a:prstGeom prst="rect">
            <a:avLst/>
          </a:prstGeom>
        </p:spPr>
      </p:pic>
    </p:spTree>
    <p:extLst>
      <p:ext uri="{BB962C8B-B14F-4D97-AF65-F5344CB8AC3E}">
        <p14:creationId xmlns:p14="http://schemas.microsoft.com/office/powerpoint/2010/main" val="95245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bivariate analysis</a:t>
            </a:r>
          </a:p>
        </p:txBody>
      </p:sp>
      <p:sp>
        <p:nvSpPr>
          <p:cNvPr id="4" name="TextBox 3">
            <a:extLst>
              <a:ext uri="{FF2B5EF4-FFF2-40B4-BE49-F238E27FC236}">
                <a16:creationId xmlns:a16="http://schemas.microsoft.com/office/drawing/2014/main" id="{6DFF44F9-63D5-416E-B7F8-F0207BB04F37}"/>
              </a:ext>
            </a:extLst>
          </p:cNvPr>
          <p:cNvSpPr txBox="1"/>
          <p:nvPr/>
        </p:nvSpPr>
        <p:spPr>
          <a:xfrm>
            <a:off x="189593" y="5017947"/>
            <a:ext cx="5906408" cy="1831271"/>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Box Plot between Product line &amp; quantity Ordered,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Most product categories show similar median order quantities (around 34-36 units), this suggests relatively consistent ordering patterns across product lines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are notable outliers but classic cars show more significant outliers followed by planes.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Vintage Cars and Planes show the widest spread in order quantities.</a:t>
            </a:r>
          </a:p>
        </p:txBody>
      </p:sp>
      <p:pic>
        <p:nvPicPr>
          <p:cNvPr id="5" name="Picture 4">
            <a:extLst>
              <a:ext uri="{FF2B5EF4-FFF2-40B4-BE49-F238E27FC236}">
                <a16:creationId xmlns:a16="http://schemas.microsoft.com/office/drawing/2014/main" id="{76181278-EF38-4CEA-87A9-C9011F985102}"/>
              </a:ext>
            </a:extLst>
          </p:cNvPr>
          <p:cNvPicPr>
            <a:picLocks noChangeAspect="1"/>
          </p:cNvPicPr>
          <p:nvPr/>
        </p:nvPicPr>
        <p:blipFill>
          <a:blip r:embed="rId2"/>
          <a:stretch>
            <a:fillRect/>
          </a:stretch>
        </p:blipFill>
        <p:spPr>
          <a:xfrm>
            <a:off x="6177516" y="557047"/>
            <a:ext cx="5906408" cy="4314400"/>
          </a:xfrm>
          <a:prstGeom prst="rect">
            <a:avLst/>
          </a:prstGeom>
        </p:spPr>
      </p:pic>
      <p:pic>
        <p:nvPicPr>
          <p:cNvPr id="7" name="Picture 6">
            <a:extLst>
              <a:ext uri="{FF2B5EF4-FFF2-40B4-BE49-F238E27FC236}">
                <a16:creationId xmlns:a16="http://schemas.microsoft.com/office/drawing/2014/main" id="{49C86EF4-D49C-4B16-A24B-3E939BD57E3D}"/>
              </a:ext>
            </a:extLst>
          </p:cNvPr>
          <p:cNvPicPr>
            <a:picLocks noChangeAspect="1"/>
          </p:cNvPicPr>
          <p:nvPr/>
        </p:nvPicPr>
        <p:blipFill>
          <a:blip r:embed="rId3"/>
          <a:stretch>
            <a:fillRect/>
          </a:stretch>
        </p:blipFill>
        <p:spPr>
          <a:xfrm>
            <a:off x="189593" y="557047"/>
            <a:ext cx="5906408" cy="4314400"/>
          </a:xfrm>
          <a:prstGeom prst="rect">
            <a:avLst/>
          </a:prstGeom>
        </p:spPr>
      </p:pic>
      <p:sp>
        <p:nvSpPr>
          <p:cNvPr id="9" name="TextBox 8">
            <a:extLst>
              <a:ext uri="{FF2B5EF4-FFF2-40B4-BE49-F238E27FC236}">
                <a16:creationId xmlns:a16="http://schemas.microsoft.com/office/drawing/2014/main" id="{7D5D8699-AA60-491C-90CE-C5F84E61B356}"/>
              </a:ext>
            </a:extLst>
          </p:cNvPr>
          <p:cNvSpPr txBox="1"/>
          <p:nvPr/>
        </p:nvSpPr>
        <p:spPr>
          <a:xfrm>
            <a:off x="6126127" y="5021486"/>
            <a:ext cx="5906408" cy="1400383"/>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Box Plot between Product line &amp; Price each, we can conclude that </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Product categories shows different median prices, this suggests non consistent pricing across product line.</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Vintage Cars, motorcycles and Planes show the widest spread in price value.</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are notable outliers in a product category except classic cars.</a:t>
            </a:r>
          </a:p>
        </p:txBody>
      </p:sp>
    </p:spTree>
    <p:extLst>
      <p:ext uri="{BB962C8B-B14F-4D97-AF65-F5344CB8AC3E}">
        <p14:creationId xmlns:p14="http://schemas.microsoft.com/office/powerpoint/2010/main" val="195507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bivariate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3" y="5017947"/>
            <a:ext cx="5906408" cy="1400383"/>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bar chart between customer name and sales, we can inference that</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Euro Shopping Channel was the top customer with the highest sales value followed by Mini Gifts Distributor ltd.</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Most customers had made purchase within $200K.</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Boards &amp; Toys co. is customer which give lowest sales value.</a:t>
            </a:r>
          </a:p>
        </p:txBody>
      </p:sp>
      <p:pic>
        <p:nvPicPr>
          <p:cNvPr id="4" name="Picture 3">
            <a:extLst>
              <a:ext uri="{FF2B5EF4-FFF2-40B4-BE49-F238E27FC236}">
                <a16:creationId xmlns:a16="http://schemas.microsoft.com/office/drawing/2014/main" id="{1F87E1A8-099C-441B-916A-DC7DF137FBE4}"/>
              </a:ext>
            </a:extLst>
          </p:cNvPr>
          <p:cNvPicPr>
            <a:picLocks noChangeAspect="1"/>
          </p:cNvPicPr>
          <p:nvPr/>
        </p:nvPicPr>
        <p:blipFill>
          <a:blip r:embed="rId2"/>
          <a:stretch>
            <a:fillRect/>
          </a:stretch>
        </p:blipFill>
        <p:spPr>
          <a:xfrm>
            <a:off x="6201184" y="557047"/>
            <a:ext cx="6106966" cy="4460900"/>
          </a:xfrm>
          <a:prstGeom prst="rect">
            <a:avLst/>
          </a:prstGeom>
        </p:spPr>
      </p:pic>
      <p:pic>
        <p:nvPicPr>
          <p:cNvPr id="6" name="Picture 5">
            <a:extLst>
              <a:ext uri="{FF2B5EF4-FFF2-40B4-BE49-F238E27FC236}">
                <a16:creationId xmlns:a16="http://schemas.microsoft.com/office/drawing/2014/main" id="{B6D7E7DE-6897-4500-99E5-377D1E40A7AC}"/>
              </a:ext>
            </a:extLst>
          </p:cNvPr>
          <p:cNvPicPr>
            <a:picLocks noChangeAspect="1"/>
          </p:cNvPicPr>
          <p:nvPr/>
        </p:nvPicPr>
        <p:blipFill>
          <a:blip r:embed="rId3"/>
          <a:stretch>
            <a:fillRect/>
          </a:stretch>
        </p:blipFill>
        <p:spPr>
          <a:xfrm>
            <a:off x="105676" y="557048"/>
            <a:ext cx="6106966" cy="4460900"/>
          </a:xfrm>
          <a:prstGeom prst="rect">
            <a:avLst/>
          </a:prstGeom>
        </p:spPr>
      </p:pic>
      <p:sp>
        <p:nvSpPr>
          <p:cNvPr id="8" name="TextBox 7">
            <a:extLst>
              <a:ext uri="{FF2B5EF4-FFF2-40B4-BE49-F238E27FC236}">
                <a16:creationId xmlns:a16="http://schemas.microsoft.com/office/drawing/2014/main" id="{A40797DE-B303-45B4-80EC-DD7F39348FBA}"/>
              </a:ext>
            </a:extLst>
          </p:cNvPr>
          <p:cNvSpPr txBox="1"/>
          <p:nvPr/>
        </p:nvSpPr>
        <p:spPr>
          <a:xfrm>
            <a:off x="6096000" y="5017946"/>
            <a:ext cx="5906408" cy="1615827"/>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the bar chart between Customer name and order frequency, we can inference that</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Euro Shopping Channel was the top customer with the highest orders followed by Mini Gifts Distributor ltd.</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Order frequency range in which most customers fall under 55.</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Boards &amp; Toys co. is customer with lowest order frequency.</a:t>
            </a:r>
          </a:p>
        </p:txBody>
      </p:sp>
    </p:spTree>
    <p:extLst>
      <p:ext uri="{BB962C8B-B14F-4D97-AF65-F5344CB8AC3E}">
        <p14:creationId xmlns:p14="http://schemas.microsoft.com/office/powerpoint/2010/main" val="163473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bivariate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3" y="5017947"/>
            <a:ext cx="5009728" cy="1908215"/>
          </a:xfrm>
          <a:prstGeom prst="rect">
            <a:avLst/>
          </a:prstGeom>
          <a:noFill/>
        </p:spPr>
        <p:txBody>
          <a:bodyPr wrap="square" rtlCol="0">
            <a:spAutoFit/>
          </a:bodyPr>
          <a:lstStyle/>
          <a:p>
            <a:pPr algn="just">
              <a:spcAft>
                <a:spcPts val="600"/>
              </a:spcAft>
            </a:pPr>
            <a:r>
              <a:rPr lang="en-US" sz="1400" dirty="0">
                <a:effectLst/>
                <a:latin typeface="var(--font-fk-grotesk)"/>
                <a:ea typeface="Dotum" panose="020B0600000101010101" pitchFamily="34" charset="-127"/>
                <a:cs typeface="Arial" panose="020B0604020202020204" pitchFamily="34" charset="0"/>
              </a:rPr>
              <a:t>From the Pie chart of customer distribution in Country, we can conclude that </a:t>
            </a:r>
          </a:p>
          <a:p>
            <a:pPr marL="342900" indent="-342900" algn="just">
              <a:spcAft>
                <a:spcPts val="6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Most of Customers belongs to USA with 34% contribution to total data.</a:t>
            </a:r>
          </a:p>
          <a:p>
            <a:pPr marL="342900" indent="-342900" algn="just">
              <a:spcAft>
                <a:spcPts val="6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There are seven countries that contribute Less than 2%.</a:t>
            </a:r>
          </a:p>
          <a:p>
            <a:pPr marL="342900" indent="-342900" algn="just">
              <a:spcAft>
                <a:spcPts val="6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Spain Contribute 12.5% and France Contribute 11.4%.</a:t>
            </a:r>
          </a:p>
          <a:p>
            <a:pPr marL="342900" indent="-342900" algn="just">
              <a:spcAft>
                <a:spcPts val="600"/>
              </a:spcAft>
              <a:buFont typeface="Symbol" panose="05050102010706020507" pitchFamily="18" charset="2"/>
              <a:buChar char=""/>
            </a:pPr>
            <a:r>
              <a:rPr lang="en-US" sz="1400" dirty="0">
                <a:effectLst/>
                <a:latin typeface="var(--font-fk-grotesk)"/>
                <a:ea typeface="Dotum" panose="020B0600000101010101" pitchFamily="34" charset="-127"/>
              </a:rPr>
              <a:t>USA, Spain &amp; France cover 50% of customer base.</a:t>
            </a:r>
            <a:endParaRPr lang="en-US" sz="1100" dirty="0">
              <a:effectLst/>
              <a:latin typeface="var(--font-fk-grotesk)"/>
              <a:ea typeface="Dotum" panose="020B0600000101010101" pitchFamily="34" charset="-127"/>
              <a:cs typeface="Arial" panose="020B0604020202020204" pitchFamily="34" charset="0"/>
            </a:endParaRPr>
          </a:p>
        </p:txBody>
      </p:sp>
      <p:sp>
        <p:nvSpPr>
          <p:cNvPr id="8" name="TextBox 7">
            <a:extLst>
              <a:ext uri="{FF2B5EF4-FFF2-40B4-BE49-F238E27FC236}">
                <a16:creationId xmlns:a16="http://schemas.microsoft.com/office/drawing/2014/main" id="{A40797DE-B303-45B4-80EC-DD7F39348FBA}"/>
              </a:ext>
            </a:extLst>
          </p:cNvPr>
          <p:cNvSpPr txBox="1"/>
          <p:nvPr/>
        </p:nvSpPr>
        <p:spPr>
          <a:xfrm>
            <a:off x="5199321" y="5017947"/>
            <a:ext cx="6803086" cy="1884811"/>
          </a:xfrm>
          <a:prstGeom prst="rect">
            <a:avLst/>
          </a:prstGeom>
          <a:noFill/>
        </p:spPr>
        <p:txBody>
          <a:bodyPr wrap="square" rtlCol="0">
            <a:spAutoFit/>
          </a:bodyPr>
          <a:lstStyle/>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From Box plot between Sales &amp; Product line, we can conclude that</a:t>
            </a:r>
          </a:p>
          <a:p>
            <a:pPr marL="342900" marR="0" lvl="0" indent="-342900" algn="just">
              <a:lnSpc>
                <a:spcPct val="120000"/>
              </a:lnSpc>
              <a:spcBef>
                <a:spcPts val="0"/>
              </a:spcBef>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Classic Cars shows the highest median sales and most frequent high-value transactions.</a:t>
            </a:r>
          </a:p>
          <a:p>
            <a:pPr marL="342900" marR="0" lvl="0" indent="-342900" algn="just">
              <a:lnSpc>
                <a:spcPct val="120000"/>
              </a:lnSpc>
              <a:spcBef>
                <a:spcPts val="0"/>
              </a:spcBef>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Focus marketing efforts on Classic Cars and Vintage Cars for maximum revenue impact.</a:t>
            </a:r>
          </a:p>
          <a:p>
            <a:pPr marL="342900" marR="0" lvl="0" indent="-342900" algn="just">
              <a:lnSpc>
                <a:spcPct val="120000"/>
              </a:lnSpc>
              <a:spcBef>
                <a:spcPts val="0"/>
              </a:spcBef>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 high outliers in Vintage Cars suggest potential for premium pricing strategies.</a:t>
            </a:r>
          </a:p>
          <a:p>
            <a:pPr marL="342900" marR="0" lvl="0" indent="-342900" algn="just">
              <a:lnSpc>
                <a:spcPct val="120000"/>
              </a:lnSpc>
              <a:spcBef>
                <a:spcPts val="0"/>
              </a:spcBef>
              <a:buFont typeface="Symbol" panose="05050102010706020507" pitchFamily="18" charset="2"/>
              <a:buChar char=""/>
            </a:pPr>
            <a:r>
              <a:rPr lang="en-US" sz="1400" dirty="0">
                <a:effectLst/>
                <a:latin typeface="var(--font-fk-grotesk)"/>
                <a:ea typeface="Dotum" panose="020B0600000101010101" pitchFamily="34" charset="-127"/>
              </a:rPr>
              <a:t>Planes and Ships have more concentrated sales distributions, suggesting more consistent pricing or order patterns.</a:t>
            </a:r>
            <a:endParaRPr lang="en-US" sz="1100" dirty="0">
              <a:effectLst/>
              <a:latin typeface="var(--font-fk-grotesk)"/>
              <a:ea typeface="Dotum" panose="020B0600000101010101" pitchFamily="34" charset="-127"/>
              <a:cs typeface="Arial" panose="020B0604020202020204" pitchFamily="34" charset="0"/>
            </a:endParaRPr>
          </a:p>
        </p:txBody>
      </p:sp>
      <p:pic>
        <p:nvPicPr>
          <p:cNvPr id="9" name="Picture 8">
            <a:extLst>
              <a:ext uri="{FF2B5EF4-FFF2-40B4-BE49-F238E27FC236}">
                <a16:creationId xmlns:a16="http://schemas.microsoft.com/office/drawing/2014/main" id="{4C905B29-983C-4A35-88AD-3BA1DDC4B95D}"/>
              </a:ext>
            </a:extLst>
          </p:cNvPr>
          <p:cNvPicPr>
            <a:picLocks noChangeAspect="1"/>
          </p:cNvPicPr>
          <p:nvPr/>
        </p:nvPicPr>
        <p:blipFill>
          <a:blip r:embed="rId2"/>
          <a:stretch>
            <a:fillRect/>
          </a:stretch>
        </p:blipFill>
        <p:spPr>
          <a:xfrm>
            <a:off x="6096000" y="557047"/>
            <a:ext cx="6007336" cy="4388124"/>
          </a:xfrm>
          <a:prstGeom prst="rect">
            <a:avLst/>
          </a:prstGeom>
        </p:spPr>
      </p:pic>
      <p:pic>
        <p:nvPicPr>
          <p:cNvPr id="11" name="Picture 10">
            <a:extLst>
              <a:ext uri="{FF2B5EF4-FFF2-40B4-BE49-F238E27FC236}">
                <a16:creationId xmlns:a16="http://schemas.microsoft.com/office/drawing/2014/main" id="{8CADF919-196D-4176-BB81-7F36803A212D}"/>
              </a:ext>
            </a:extLst>
          </p:cNvPr>
          <p:cNvPicPr>
            <a:picLocks noChangeAspect="1"/>
          </p:cNvPicPr>
          <p:nvPr/>
        </p:nvPicPr>
        <p:blipFill>
          <a:blip r:embed="rId3"/>
          <a:stretch>
            <a:fillRect/>
          </a:stretch>
        </p:blipFill>
        <p:spPr>
          <a:xfrm>
            <a:off x="88664" y="557047"/>
            <a:ext cx="6007336" cy="4388124"/>
          </a:xfrm>
          <a:prstGeom prst="rect">
            <a:avLst/>
          </a:prstGeom>
        </p:spPr>
      </p:pic>
    </p:spTree>
    <p:extLst>
      <p:ext uri="{BB962C8B-B14F-4D97-AF65-F5344CB8AC3E}">
        <p14:creationId xmlns:p14="http://schemas.microsoft.com/office/powerpoint/2010/main" val="69341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bivariate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3" y="5017947"/>
            <a:ext cx="5906406" cy="1856919"/>
          </a:xfrm>
          <a:prstGeom prst="rect">
            <a:avLst/>
          </a:prstGeom>
          <a:noFill/>
        </p:spPr>
        <p:txBody>
          <a:bodyPr wrap="square" rtlCol="0">
            <a:spAutoFit/>
          </a:bodyPr>
          <a:lstStyle/>
          <a:p>
            <a:pPr marL="0" marR="0" algn="just">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Scatterplot between Sales &amp; Deal size, we can conclude that</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There appears to be a positive correlation between deal size and sales.</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 business might want to focus on increasing the number of large deals, as they seem to generate higher sales volumes.</a:t>
            </a:r>
          </a:p>
          <a:p>
            <a:pPr marL="342900" marR="0" lvl="0" indent="-342900" algn="just">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There are a few high-performing large deals that stand out above the rest, which might be worth analyzing for replication. </a:t>
            </a:r>
          </a:p>
          <a:p>
            <a:pPr marL="342900" marR="0" lvl="0" indent="-342900" algn="just">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rPr>
              <a:t>3 distinct deal sizes: Small, Medium, &amp; Large.</a:t>
            </a:r>
            <a:endParaRPr lang="en-US" sz="1000" dirty="0">
              <a:effectLst/>
              <a:latin typeface="var(--font-fk-grotesk)"/>
              <a:ea typeface="Dotum" panose="020B0600000101010101" pitchFamily="34" charset="-127"/>
              <a:cs typeface="Arial" panose="020B0604020202020204" pitchFamily="34" charset="0"/>
            </a:endParaRPr>
          </a:p>
        </p:txBody>
      </p:sp>
      <p:sp>
        <p:nvSpPr>
          <p:cNvPr id="8" name="TextBox 7">
            <a:extLst>
              <a:ext uri="{FF2B5EF4-FFF2-40B4-BE49-F238E27FC236}">
                <a16:creationId xmlns:a16="http://schemas.microsoft.com/office/drawing/2014/main" id="{A40797DE-B303-45B4-80EC-DD7F39348FBA}"/>
              </a:ext>
            </a:extLst>
          </p:cNvPr>
          <p:cNvSpPr txBox="1"/>
          <p:nvPr/>
        </p:nvSpPr>
        <p:spPr>
          <a:xfrm>
            <a:off x="6095999" y="5017947"/>
            <a:ext cx="5906407" cy="1884811"/>
          </a:xfrm>
          <a:prstGeom prst="rect">
            <a:avLst/>
          </a:prstGeom>
          <a:noFill/>
        </p:spPr>
        <p:txBody>
          <a:bodyPr wrap="square" rtlCol="0">
            <a:spAutoFit/>
          </a:bodyPr>
          <a:lstStyle/>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From Box plot between Sales &amp; Country, we can conclude that</a:t>
            </a:r>
          </a:p>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 Some countries, such as the USA, France, and Norway, show higher maximum sales values.</a:t>
            </a:r>
          </a:p>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 Several countries have outliers, suggesting exceptional sales performances in these markets.</a:t>
            </a:r>
          </a:p>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 Countries with higher max sales but lower medians (e.g., Singapore, Canada) might represent potential for growth.</a:t>
            </a:r>
          </a:p>
        </p:txBody>
      </p:sp>
      <p:pic>
        <p:nvPicPr>
          <p:cNvPr id="4" name="Picture 3">
            <a:extLst>
              <a:ext uri="{FF2B5EF4-FFF2-40B4-BE49-F238E27FC236}">
                <a16:creationId xmlns:a16="http://schemas.microsoft.com/office/drawing/2014/main" id="{BBEB75D3-1896-40FC-A3FC-13B40789AACD}"/>
              </a:ext>
            </a:extLst>
          </p:cNvPr>
          <p:cNvPicPr>
            <a:picLocks noChangeAspect="1"/>
          </p:cNvPicPr>
          <p:nvPr/>
        </p:nvPicPr>
        <p:blipFill>
          <a:blip r:embed="rId2"/>
          <a:stretch>
            <a:fillRect/>
          </a:stretch>
        </p:blipFill>
        <p:spPr>
          <a:xfrm>
            <a:off x="6096000" y="557046"/>
            <a:ext cx="6015587" cy="4394151"/>
          </a:xfrm>
          <a:prstGeom prst="rect">
            <a:avLst/>
          </a:prstGeom>
        </p:spPr>
      </p:pic>
      <p:pic>
        <p:nvPicPr>
          <p:cNvPr id="6" name="Picture 5">
            <a:extLst>
              <a:ext uri="{FF2B5EF4-FFF2-40B4-BE49-F238E27FC236}">
                <a16:creationId xmlns:a16="http://schemas.microsoft.com/office/drawing/2014/main" id="{2CA39736-5324-4F96-A02E-46094EB6FCCB}"/>
              </a:ext>
            </a:extLst>
          </p:cNvPr>
          <p:cNvPicPr>
            <a:picLocks noChangeAspect="1"/>
          </p:cNvPicPr>
          <p:nvPr/>
        </p:nvPicPr>
        <p:blipFill>
          <a:blip r:embed="rId3"/>
          <a:stretch>
            <a:fillRect/>
          </a:stretch>
        </p:blipFill>
        <p:spPr>
          <a:xfrm>
            <a:off x="80414" y="557046"/>
            <a:ext cx="6015586" cy="4394151"/>
          </a:xfrm>
          <a:prstGeom prst="rect">
            <a:avLst/>
          </a:prstGeom>
        </p:spPr>
      </p:pic>
    </p:spTree>
    <p:extLst>
      <p:ext uri="{BB962C8B-B14F-4D97-AF65-F5344CB8AC3E}">
        <p14:creationId xmlns:p14="http://schemas.microsoft.com/office/powerpoint/2010/main" val="381141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multivariate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3" y="5017947"/>
            <a:ext cx="5906406" cy="1728678"/>
          </a:xfrm>
          <a:prstGeom prst="rect">
            <a:avLst/>
          </a:prstGeom>
          <a:noFill/>
        </p:spPr>
        <p:txBody>
          <a:bodyPr wrap="square" rtlCol="0">
            <a:spAutoFit/>
          </a:bodyPr>
          <a:lstStyle/>
          <a:p>
            <a:pPr marL="0" marR="0" algn="just">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Customer Order Behavior plot, insights are</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Large orders have the highest mean sales but occur less frequently. Small orders have the lowest mean sales but are the most numerous.</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 majority of high value orders come from customers with fewer total orders, suggesting that big spenders aren't necessarily frequent buyers.</a:t>
            </a:r>
          </a:p>
          <a:p>
            <a:pPr marL="342900" marR="0" lvl="0" indent="-342900" algn="just">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rPr>
              <a:t>A diverse customer base that includes both high-value and high frequency purchasers</a:t>
            </a:r>
            <a:endParaRPr lang="en-US" sz="800" dirty="0">
              <a:effectLst/>
              <a:latin typeface="var(--font-fk-grotesk)"/>
              <a:ea typeface="Dotum" panose="020B0600000101010101" pitchFamily="34" charset="-127"/>
              <a:cs typeface="Arial" panose="020B0604020202020204" pitchFamily="34" charset="0"/>
            </a:endParaRPr>
          </a:p>
        </p:txBody>
      </p:sp>
      <p:sp>
        <p:nvSpPr>
          <p:cNvPr id="8" name="TextBox 7">
            <a:extLst>
              <a:ext uri="{FF2B5EF4-FFF2-40B4-BE49-F238E27FC236}">
                <a16:creationId xmlns:a16="http://schemas.microsoft.com/office/drawing/2014/main" id="{A40797DE-B303-45B4-80EC-DD7F39348FBA}"/>
              </a:ext>
            </a:extLst>
          </p:cNvPr>
          <p:cNvSpPr txBox="1"/>
          <p:nvPr/>
        </p:nvSpPr>
        <p:spPr>
          <a:xfrm>
            <a:off x="6095999" y="5017947"/>
            <a:ext cx="5906407" cy="1728678"/>
          </a:xfrm>
          <a:prstGeom prst="rect">
            <a:avLst/>
          </a:prstGeom>
          <a:noFill/>
        </p:spPr>
        <p:txBody>
          <a:bodyPr wrap="square" rtlCol="0">
            <a:spAutoFit/>
          </a:bodyPr>
          <a:lstStyle/>
          <a:p>
            <a:pPr marL="0" marR="0" algn="just">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Product Performance Deep-Dive plot, insights are</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Classic Cars have the highest number of orders, indicating strong customer demand.</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Motorcycles show a good balance between order volume &amp; mean sales value, potentially representing a stable &amp; profitable product line.</a:t>
            </a:r>
          </a:p>
          <a:p>
            <a:pPr marL="342900" marR="0" lvl="0" indent="-342900" algn="just">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rPr>
              <a:t>Despite lower order volumes, categories like Vintage Cars, Trucks &amp; Buses show high mean sales values, suggesting they may be premium items.</a:t>
            </a:r>
            <a:endParaRPr lang="en-US" sz="1100" dirty="0">
              <a:effectLst/>
              <a:latin typeface="var(--font-fk-grotesk)"/>
              <a:ea typeface="Dotum" panose="020B0600000101010101" pitchFamily="34" charset="-127"/>
              <a:cs typeface="Arial" panose="020B0604020202020204" pitchFamily="34" charset="0"/>
            </a:endParaRPr>
          </a:p>
        </p:txBody>
      </p:sp>
      <p:pic>
        <p:nvPicPr>
          <p:cNvPr id="5" name="Picture 4">
            <a:extLst>
              <a:ext uri="{FF2B5EF4-FFF2-40B4-BE49-F238E27FC236}">
                <a16:creationId xmlns:a16="http://schemas.microsoft.com/office/drawing/2014/main" id="{614E4562-1121-4CFD-99F0-E91F48A20BB3}"/>
              </a:ext>
            </a:extLst>
          </p:cNvPr>
          <p:cNvPicPr>
            <a:picLocks noChangeAspect="1"/>
          </p:cNvPicPr>
          <p:nvPr/>
        </p:nvPicPr>
        <p:blipFill>
          <a:blip r:embed="rId2"/>
          <a:stretch>
            <a:fillRect/>
          </a:stretch>
        </p:blipFill>
        <p:spPr>
          <a:xfrm>
            <a:off x="6095999" y="550569"/>
            <a:ext cx="5944387" cy="4342142"/>
          </a:xfrm>
          <a:prstGeom prst="rect">
            <a:avLst/>
          </a:prstGeom>
        </p:spPr>
      </p:pic>
      <p:pic>
        <p:nvPicPr>
          <p:cNvPr id="9" name="Picture 8">
            <a:extLst>
              <a:ext uri="{FF2B5EF4-FFF2-40B4-BE49-F238E27FC236}">
                <a16:creationId xmlns:a16="http://schemas.microsoft.com/office/drawing/2014/main" id="{E5CDEF1A-A339-4BBC-BC00-CAD6FC3F8D48}"/>
              </a:ext>
            </a:extLst>
          </p:cNvPr>
          <p:cNvPicPr>
            <a:picLocks noChangeAspect="1"/>
          </p:cNvPicPr>
          <p:nvPr/>
        </p:nvPicPr>
        <p:blipFill>
          <a:blip r:embed="rId3"/>
          <a:stretch>
            <a:fillRect/>
          </a:stretch>
        </p:blipFill>
        <p:spPr>
          <a:xfrm>
            <a:off x="189593" y="557047"/>
            <a:ext cx="5906406" cy="4314398"/>
          </a:xfrm>
          <a:prstGeom prst="rect">
            <a:avLst/>
          </a:prstGeom>
        </p:spPr>
      </p:pic>
    </p:spTree>
    <p:extLst>
      <p:ext uri="{BB962C8B-B14F-4D97-AF65-F5344CB8AC3E}">
        <p14:creationId xmlns:p14="http://schemas.microsoft.com/office/powerpoint/2010/main" val="137848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 multivariate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2" y="5368836"/>
            <a:ext cx="11740137" cy="1477328"/>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From Regional Product Performance plot, insights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 USA stands out as the strongest market across all product lines.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Classic Cars appear to be the best performing product category across most countries, indicating a globally popular product line.</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European countries like France, Spain, &amp; Germany show strong performance across multiple product categories.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Several countries show no data for certain product lines, suggesting potential markets.</a:t>
            </a:r>
          </a:p>
        </p:txBody>
      </p:sp>
      <p:pic>
        <p:nvPicPr>
          <p:cNvPr id="4" name="Picture 3">
            <a:extLst>
              <a:ext uri="{FF2B5EF4-FFF2-40B4-BE49-F238E27FC236}">
                <a16:creationId xmlns:a16="http://schemas.microsoft.com/office/drawing/2014/main" id="{B30F39A0-CECA-4C47-8655-7C12797FC873}"/>
              </a:ext>
            </a:extLst>
          </p:cNvPr>
          <p:cNvPicPr>
            <a:picLocks noChangeAspect="1"/>
          </p:cNvPicPr>
          <p:nvPr/>
        </p:nvPicPr>
        <p:blipFill>
          <a:blip r:embed="rId2"/>
          <a:stretch>
            <a:fillRect/>
          </a:stretch>
        </p:blipFill>
        <p:spPr>
          <a:xfrm>
            <a:off x="2821323" y="584790"/>
            <a:ext cx="6549354" cy="4784046"/>
          </a:xfrm>
          <a:prstGeom prst="rect">
            <a:avLst/>
          </a:prstGeom>
        </p:spPr>
      </p:pic>
    </p:spTree>
    <p:extLst>
      <p:ext uri="{BB962C8B-B14F-4D97-AF65-F5344CB8AC3E}">
        <p14:creationId xmlns:p14="http://schemas.microsoft.com/office/powerpoint/2010/main" val="315925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–Time Series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2" y="5666552"/>
            <a:ext cx="11740137" cy="1184940"/>
          </a:xfrm>
          <a:prstGeom prst="rect">
            <a:avLst/>
          </a:prstGeom>
          <a:noFill/>
        </p:spPr>
        <p:txBody>
          <a:bodyPr wrap="square" rtlCol="0">
            <a:spAutoFit/>
          </a:bodyPr>
          <a:lstStyle/>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Insights form Weekly Sales Trends plot:</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Sales show extreme fluctuations week to week, indicating an unstable or highly seasonal business.</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 highest sales peak occurs around week 45. This suggests a potential seasonal high point or successful marketing campaign.</a:t>
            </a:r>
          </a:p>
          <a:p>
            <a:pPr marL="0" marR="0" algn="just">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There seems to be a repeating pattern of peaks and troughs, possibly aligned with monthly or quarterly cycles.</a:t>
            </a:r>
          </a:p>
        </p:txBody>
      </p:sp>
      <p:pic>
        <p:nvPicPr>
          <p:cNvPr id="5" name="Picture 4">
            <a:extLst>
              <a:ext uri="{FF2B5EF4-FFF2-40B4-BE49-F238E27FC236}">
                <a16:creationId xmlns:a16="http://schemas.microsoft.com/office/drawing/2014/main" id="{5CDE26AB-BA59-400C-B9B6-834DADC3A20D}"/>
              </a:ext>
            </a:extLst>
          </p:cNvPr>
          <p:cNvPicPr>
            <a:picLocks noChangeAspect="1"/>
          </p:cNvPicPr>
          <p:nvPr/>
        </p:nvPicPr>
        <p:blipFill>
          <a:blip r:embed="rId2"/>
          <a:stretch>
            <a:fillRect/>
          </a:stretch>
        </p:blipFill>
        <p:spPr>
          <a:xfrm>
            <a:off x="2550019" y="557047"/>
            <a:ext cx="7019282" cy="5127310"/>
          </a:xfrm>
          <a:prstGeom prst="rect">
            <a:avLst/>
          </a:prstGeom>
        </p:spPr>
      </p:pic>
    </p:spTree>
    <p:extLst>
      <p:ext uri="{BB962C8B-B14F-4D97-AF65-F5344CB8AC3E}">
        <p14:creationId xmlns:p14="http://schemas.microsoft.com/office/powerpoint/2010/main" val="2470032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–Time Series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2" y="5634653"/>
            <a:ext cx="11740137" cy="1237455"/>
          </a:xfrm>
          <a:prstGeom prst="rect">
            <a:avLst/>
          </a:prstGeom>
          <a:noFill/>
        </p:spPr>
        <p:txBody>
          <a:bodyPr wrap="square" rtlCol="0">
            <a:spAutoFit/>
          </a:bodyPr>
          <a:lstStyle/>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Insights form Monthly Sales Trends plot:</a:t>
            </a:r>
          </a:p>
          <a:p>
            <a:pPr marL="342900" marR="0" lvl="0" indent="-342900" algn="just">
              <a:lnSpc>
                <a:spcPct val="120000"/>
              </a:lnSpc>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There's a significant sales spike in November compared to other months. This suggests a strong seasonal trend, possibly due to holiday shopping.</a:t>
            </a:r>
          </a:p>
          <a:p>
            <a:pPr marL="342900" marR="0" lvl="0" indent="-342900" algn="just">
              <a:lnSpc>
                <a:spcPct val="120000"/>
              </a:lnSpc>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June &amp; July show the lowest sales figures, pointing to a potential off-season that may require targeted marketing or product diversification.</a:t>
            </a:r>
          </a:p>
          <a:p>
            <a:pPr marL="342900" marR="0" lvl="0" indent="-342900" algn="just">
              <a:lnSpc>
                <a:spcPct val="120000"/>
              </a:lnSpc>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From July to November, there's a steady increase in sales.</a:t>
            </a:r>
          </a:p>
        </p:txBody>
      </p:sp>
      <p:pic>
        <p:nvPicPr>
          <p:cNvPr id="4" name="Picture 3">
            <a:extLst>
              <a:ext uri="{FF2B5EF4-FFF2-40B4-BE49-F238E27FC236}">
                <a16:creationId xmlns:a16="http://schemas.microsoft.com/office/drawing/2014/main" id="{C1277087-B340-4D4E-AE0F-ED273BC48EAA}"/>
              </a:ext>
            </a:extLst>
          </p:cNvPr>
          <p:cNvPicPr>
            <a:picLocks noChangeAspect="1"/>
          </p:cNvPicPr>
          <p:nvPr/>
        </p:nvPicPr>
        <p:blipFill>
          <a:blip r:embed="rId2"/>
          <a:stretch>
            <a:fillRect/>
          </a:stretch>
        </p:blipFill>
        <p:spPr>
          <a:xfrm>
            <a:off x="2541176" y="557047"/>
            <a:ext cx="6951237" cy="5077606"/>
          </a:xfrm>
          <a:prstGeom prst="rect">
            <a:avLst/>
          </a:prstGeom>
        </p:spPr>
      </p:pic>
    </p:spTree>
    <p:extLst>
      <p:ext uri="{BB962C8B-B14F-4D97-AF65-F5344CB8AC3E}">
        <p14:creationId xmlns:p14="http://schemas.microsoft.com/office/powerpoint/2010/main" val="257677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partment building">
            <a:extLst>
              <a:ext uri="{FF2B5EF4-FFF2-40B4-BE49-F238E27FC236}">
                <a16:creationId xmlns:a16="http://schemas.microsoft.com/office/drawing/2014/main" id="{F9C729C8-1701-B745-7408-A3C01925EC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4315032" y="0"/>
            <a:ext cx="7876033" cy="6858000"/>
          </a:xfrm>
        </p:spPr>
      </p:pic>
      <p:sp>
        <p:nvSpPr>
          <p:cNvPr id="2" name="Title 1">
            <a:extLst>
              <a:ext uri="{FF2B5EF4-FFF2-40B4-BE49-F238E27FC236}">
                <a16:creationId xmlns:a16="http://schemas.microsoft.com/office/drawing/2014/main" id="{CCC317C2-DB72-9044-85F5-8145812F2547}"/>
              </a:ext>
            </a:extLst>
          </p:cNvPr>
          <p:cNvSpPr>
            <a:spLocks noGrp="1"/>
          </p:cNvSpPr>
          <p:nvPr>
            <p:ph type="ctrTitle"/>
          </p:nvPr>
        </p:nvSpPr>
        <p:spPr>
          <a:xfrm>
            <a:off x="0" y="824686"/>
            <a:ext cx="7242048" cy="1632045"/>
          </a:xfrm>
        </p:spPr>
        <p:txBody>
          <a:bodyPr/>
          <a:lstStyle/>
          <a:p>
            <a:r>
              <a:rPr lang="en-US" dirty="0"/>
              <a:t>Agenda</a:t>
            </a:r>
          </a:p>
        </p:txBody>
      </p:sp>
      <p:sp>
        <p:nvSpPr>
          <p:cNvPr id="3" name="Subtitle 2">
            <a:extLst>
              <a:ext uri="{FF2B5EF4-FFF2-40B4-BE49-F238E27FC236}">
                <a16:creationId xmlns:a16="http://schemas.microsoft.com/office/drawing/2014/main" id="{9BD24E5D-1B1B-589D-5E61-13DB4FE92751}"/>
              </a:ext>
            </a:extLst>
          </p:cNvPr>
          <p:cNvSpPr>
            <a:spLocks noGrp="1"/>
          </p:cNvSpPr>
          <p:nvPr>
            <p:ph type="subTitle" idx="1"/>
          </p:nvPr>
        </p:nvSpPr>
        <p:spPr>
          <a:xfrm>
            <a:off x="489665" y="3525642"/>
            <a:ext cx="5290350" cy="2447320"/>
          </a:xfrm>
        </p:spPr>
        <p:txBody>
          <a:bodyPr/>
          <a:lstStyle/>
          <a:p>
            <a:r>
              <a:rPr lang="en-US" b="1" i="0" dirty="0">
                <a:effectLst/>
                <a:latin typeface="var(--font-fk-grotesk)"/>
              </a:rPr>
              <a:t>Part A: </a:t>
            </a:r>
          </a:p>
          <a:p>
            <a:r>
              <a:rPr lang="en-US" i="0" dirty="0">
                <a:effectLst/>
                <a:latin typeface="var(--font-fk-grotesk)"/>
              </a:rPr>
              <a:t>Customer Buying Patterns &amp; Marketing Strategies.</a:t>
            </a:r>
          </a:p>
          <a:p>
            <a:r>
              <a:rPr lang="en-US" b="1" i="0" dirty="0">
                <a:effectLst/>
                <a:latin typeface="var(--font-fk-grotesk)"/>
              </a:rPr>
              <a:t>Part B: </a:t>
            </a:r>
          </a:p>
          <a:p>
            <a:r>
              <a:rPr lang="en-US" i="0" dirty="0">
                <a:effectLst/>
                <a:latin typeface="var(--font-fk-grotesk)"/>
              </a:rPr>
              <a:t>Point of Sale Data Analysis &amp; Revenue Enhancement</a:t>
            </a:r>
          </a:p>
          <a:p>
            <a:endParaRPr lang="en-US" dirty="0"/>
          </a:p>
        </p:txBody>
      </p:sp>
      <p:sp>
        <p:nvSpPr>
          <p:cNvPr id="6" name="Slide Number Placeholder 5">
            <a:extLst>
              <a:ext uri="{FF2B5EF4-FFF2-40B4-BE49-F238E27FC236}">
                <a16:creationId xmlns:a16="http://schemas.microsoft.com/office/drawing/2014/main" id="{FB893673-B52A-9C62-22E6-2E885DA16158}"/>
              </a:ext>
            </a:extLst>
          </p:cNvPr>
          <p:cNvSpPr>
            <a:spLocks noGrp="1"/>
          </p:cNvSpPr>
          <p:nvPr>
            <p:ph type="sldNum" sz="quarter" idx="16"/>
          </p:nvPr>
        </p:nvSpPr>
        <p:spPr>
          <a:xfrm>
            <a:off x="10271342" y="6356350"/>
            <a:ext cx="1539658"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962252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–Time Series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2" y="5103481"/>
            <a:ext cx="5906408" cy="1754519"/>
          </a:xfrm>
          <a:prstGeom prst="rect">
            <a:avLst/>
          </a:prstGeom>
          <a:noFill/>
        </p:spPr>
        <p:txBody>
          <a:bodyPr wrap="square" rtlCol="0">
            <a:spAutoFit/>
          </a:bodyPr>
          <a:lstStyle/>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Insights form Quarterly Sales Trends plot:</a:t>
            </a:r>
          </a:p>
          <a:p>
            <a:pPr marL="342900" marR="0" lvl="0" indent="-342900" algn="just">
              <a:lnSpc>
                <a:spcPct val="120000"/>
              </a:lnSpc>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The fourth quarter significantly outperforms all others, with sales nearly double that of Q1. This indicates a strong seasonal trend, likely driven by holiday shopping.</a:t>
            </a:r>
          </a:p>
          <a:p>
            <a:pPr marL="342900" marR="0" lvl="0" indent="-342900" algn="just">
              <a:lnSpc>
                <a:spcPct val="120000"/>
              </a:lnSpc>
              <a:spcBef>
                <a:spcPts val="0"/>
              </a:spcBef>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Q3 shows the lowest sales, suggesting a potential off-season that may require targeted strategies to boost performance.</a:t>
            </a:r>
          </a:p>
        </p:txBody>
      </p:sp>
      <p:pic>
        <p:nvPicPr>
          <p:cNvPr id="5" name="Picture 4">
            <a:extLst>
              <a:ext uri="{FF2B5EF4-FFF2-40B4-BE49-F238E27FC236}">
                <a16:creationId xmlns:a16="http://schemas.microsoft.com/office/drawing/2014/main" id="{06606DE6-2BF7-4C38-AF32-845FA26AE6C9}"/>
              </a:ext>
            </a:extLst>
          </p:cNvPr>
          <p:cNvPicPr>
            <a:picLocks noChangeAspect="1"/>
          </p:cNvPicPr>
          <p:nvPr/>
        </p:nvPicPr>
        <p:blipFill>
          <a:blip r:embed="rId2"/>
          <a:stretch>
            <a:fillRect/>
          </a:stretch>
        </p:blipFill>
        <p:spPr>
          <a:xfrm>
            <a:off x="6145574" y="557048"/>
            <a:ext cx="5906408" cy="4314400"/>
          </a:xfrm>
          <a:prstGeom prst="rect">
            <a:avLst/>
          </a:prstGeom>
        </p:spPr>
      </p:pic>
      <p:pic>
        <p:nvPicPr>
          <p:cNvPr id="7" name="Picture 6">
            <a:extLst>
              <a:ext uri="{FF2B5EF4-FFF2-40B4-BE49-F238E27FC236}">
                <a16:creationId xmlns:a16="http://schemas.microsoft.com/office/drawing/2014/main" id="{D3C815E4-1CFC-4AE0-A280-EA1DDE372CCE}"/>
              </a:ext>
            </a:extLst>
          </p:cNvPr>
          <p:cNvPicPr>
            <a:picLocks noChangeAspect="1"/>
          </p:cNvPicPr>
          <p:nvPr/>
        </p:nvPicPr>
        <p:blipFill>
          <a:blip r:embed="rId3"/>
          <a:stretch>
            <a:fillRect/>
          </a:stretch>
        </p:blipFill>
        <p:spPr>
          <a:xfrm>
            <a:off x="189592" y="557047"/>
            <a:ext cx="5906408" cy="4314400"/>
          </a:xfrm>
          <a:prstGeom prst="rect">
            <a:avLst/>
          </a:prstGeom>
        </p:spPr>
      </p:pic>
      <p:sp>
        <p:nvSpPr>
          <p:cNvPr id="9" name="TextBox 8">
            <a:extLst>
              <a:ext uri="{FF2B5EF4-FFF2-40B4-BE49-F238E27FC236}">
                <a16:creationId xmlns:a16="http://schemas.microsoft.com/office/drawing/2014/main" id="{7689167E-DE0F-4EBF-A754-89C0EB330051}"/>
              </a:ext>
            </a:extLst>
          </p:cNvPr>
          <p:cNvSpPr txBox="1"/>
          <p:nvPr/>
        </p:nvSpPr>
        <p:spPr>
          <a:xfrm>
            <a:off x="6096000" y="5103481"/>
            <a:ext cx="5615785" cy="1367747"/>
          </a:xfrm>
          <a:prstGeom prst="rect">
            <a:avLst/>
          </a:prstGeom>
          <a:noFill/>
        </p:spPr>
        <p:txBody>
          <a:bodyPr wrap="square" rtlCol="0">
            <a:spAutoFit/>
          </a:bodyPr>
          <a:lstStyle/>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Insights form Yearly Sales Trends plot:</a:t>
            </a:r>
          </a:p>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 Sales reached their highest point in 2019, showing significant growth from 2018.</a:t>
            </a:r>
          </a:p>
          <a:p>
            <a:pPr marL="0" marR="0" algn="just">
              <a:lnSpc>
                <a:spcPct val="120000"/>
              </a:lnSpc>
              <a:spcBef>
                <a:spcPts val="0"/>
              </a:spcBef>
            </a:pPr>
            <a:r>
              <a:rPr lang="en-US" sz="1400" dirty="0">
                <a:effectLst/>
                <a:latin typeface="var(--font-fk-grotesk)"/>
                <a:ea typeface="Dotum" panose="020B0600000101010101" pitchFamily="34" charset="-127"/>
                <a:cs typeface="Arial" panose="020B0604020202020204" pitchFamily="34" charset="0"/>
              </a:rPr>
              <a:t>• There's a sharp drop in sales in 2020, falling below even 2018 levels. This could be due to external factors.</a:t>
            </a:r>
          </a:p>
        </p:txBody>
      </p:sp>
    </p:spTree>
    <p:extLst>
      <p:ext uri="{BB962C8B-B14F-4D97-AF65-F5344CB8AC3E}">
        <p14:creationId xmlns:p14="http://schemas.microsoft.com/office/powerpoint/2010/main" val="381504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11293" cy="557047"/>
          </a:xfrm>
        </p:spPr>
        <p:txBody>
          <a:bodyPr lIns="640080" tIns="0" rIns="0" bIns="91440"/>
          <a:lstStyle/>
          <a:p>
            <a:r>
              <a:rPr lang="en-US" sz="2800" dirty="0"/>
              <a:t>EDA &amp; Inferences –Time Series analysis</a:t>
            </a:r>
          </a:p>
        </p:txBody>
      </p:sp>
      <p:sp>
        <p:nvSpPr>
          <p:cNvPr id="3" name="TextBox 2">
            <a:extLst>
              <a:ext uri="{FF2B5EF4-FFF2-40B4-BE49-F238E27FC236}">
                <a16:creationId xmlns:a16="http://schemas.microsoft.com/office/drawing/2014/main" id="{E5755690-EEFE-4E72-867D-1398A43CF968}"/>
              </a:ext>
            </a:extLst>
          </p:cNvPr>
          <p:cNvSpPr txBox="1"/>
          <p:nvPr/>
        </p:nvSpPr>
        <p:spPr>
          <a:xfrm>
            <a:off x="189592" y="557048"/>
            <a:ext cx="11708241" cy="927626"/>
          </a:xfrm>
          <a:prstGeom prst="rect">
            <a:avLst/>
          </a:prstGeom>
          <a:noFill/>
        </p:spPr>
        <p:txBody>
          <a:bodyPr wrap="square" rtlCol="0">
            <a:spAutoFit/>
          </a:bodyPr>
          <a:lstStyle/>
          <a:p>
            <a:pPr marL="0" marR="0" algn="just">
              <a:lnSpc>
                <a:spcPct val="120000"/>
              </a:lnSpc>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Conclusion:</a:t>
            </a:r>
          </a:p>
          <a:p>
            <a:pPr marL="0" marR="0" algn="just">
              <a:lnSpc>
                <a:spcPct val="120000"/>
              </a:lnSpc>
              <a:spcBef>
                <a:spcPts val="0"/>
              </a:spcBef>
              <a:spcAft>
                <a:spcPts val="600"/>
              </a:spcAft>
            </a:pPr>
            <a:r>
              <a:rPr lang="en-US" sz="1400" dirty="0">
                <a:effectLst/>
                <a:latin typeface="var(--font-fk-grotesk)"/>
                <a:ea typeface="Dotum" panose="020B0600000101010101" pitchFamily="34" charset="-127"/>
                <a:cs typeface="Arial" panose="020B0604020202020204" pitchFamily="34" charset="0"/>
              </a:rPr>
              <a:t>• The business shows consistent seasonal trends but is vulnerable to yearly fluctuations. Success depends on maximizing Q4 sales, smoothing off peak periods, and building resilience against economic shocks. Strategies may include diversification, market expansion, and year-round customer engagement.</a:t>
            </a:r>
          </a:p>
        </p:txBody>
      </p:sp>
      <p:sp>
        <p:nvSpPr>
          <p:cNvPr id="10" name="Title 5">
            <a:extLst>
              <a:ext uri="{FF2B5EF4-FFF2-40B4-BE49-F238E27FC236}">
                <a16:creationId xmlns:a16="http://schemas.microsoft.com/office/drawing/2014/main" id="{6AA1A1E0-D022-446C-A504-300F8FD07139}"/>
              </a:ext>
            </a:extLst>
          </p:cNvPr>
          <p:cNvSpPr txBox="1">
            <a:spLocks/>
          </p:cNvSpPr>
          <p:nvPr/>
        </p:nvSpPr>
        <p:spPr>
          <a:xfrm>
            <a:off x="0" y="1662224"/>
            <a:ext cx="11578856"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Customer Segmentation using RFM analysis</a:t>
            </a:r>
          </a:p>
        </p:txBody>
      </p:sp>
      <p:sp>
        <p:nvSpPr>
          <p:cNvPr id="4" name="TextBox 3">
            <a:extLst>
              <a:ext uri="{FF2B5EF4-FFF2-40B4-BE49-F238E27FC236}">
                <a16:creationId xmlns:a16="http://schemas.microsoft.com/office/drawing/2014/main" id="{CC906CC3-680F-4D7E-8856-619E65BF02F2}"/>
              </a:ext>
            </a:extLst>
          </p:cNvPr>
          <p:cNvSpPr txBox="1"/>
          <p:nvPr/>
        </p:nvSpPr>
        <p:spPr>
          <a:xfrm>
            <a:off x="223284" y="2325599"/>
            <a:ext cx="11355572" cy="4324261"/>
          </a:xfrm>
          <a:prstGeom prst="rect">
            <a:avLst/>
          </a:prstGeom>
          <a:noFill/>
        </p:spPr>
        <p:txBody>
          <a:bodyPr wrap="square" rtlCol="0">
            <a:spAutoFit/>
          </a:bodyPr>
          <a:lstStyle/>
          <a:p>
            <a:pPr>
              <a:spcAft>
                <a:spcPts val="600"/>
              </a:spcAft>
            </a:pPr>
            <a:r>
              <a:rPr lang="en-US" sz="1400" b="1" dirty="0">
                <a:latin typeface="var(--font-fk-grotesk)"/>
              </a:rPr>
              <a:t>What is RFM?</a:t>
            </a:r>
          </a:p>
          <a:p>
            <a:pPr>
              <a:spcAft>
                <a:spcPts val="600"/>
              </a:spcAft>
            </a:pPr>
            <a:r>
              <a:rPr lang="en-US" sz="1400" dirty="0">
                <a:latin typeface="var(--font-fk-grotesk)"/>
              </a:rPr>
              <a:t>RFM stands for Recency, Frequency, and Monetary analysis. It is a customer segmentation technique used to evaluate and group customers based on their purchasing behavior:</a:t>
            </a:r>
          </a:p>
          <a:p>
            <a:pPr marL="285750" indent="-285750">
              <a:spcAft>
                <a:spcPts val="600"/>
              </a:spcAft>
              <a:buFont typeface="Arial" panose="020B0604020202020204" pitchFamily="34" charset="0"/>
              <a:buChar char="•"/>
            </a:pPr>
            <a:r>
              <a:rPr lang="en-US" sz="1400" b="1" dirty="0">
                <a:latin typeface="var(--font-fk-grotesk)"/>
              </a:rPr>
              <a:t>Recency (R):</a:t>
            </a:r>
            <a:r>
              <a:rPr lang="en-US" sz="1400" dirty="0">
                <a:latin typeface="var(--font-fk-grotesk)"/>
              </a:rPr>
              <a:t> How recently a customer has made a purchase.</a:t>
            </a:r>
          </a:p>
          <a:p>
            <a:pPr marL="285750" indent="-285750">
              <a:spcAft>
                <a:spcPts val="600"/>
              </a:spcAft>
              <a:buFont typeface="Arial" panose="020B0604020202020204" pitchFamily="34" charset="0"/>
              <a:buChar char="•"/>
            </a:pPr>
            <a:r>
              <a:rPr lang="en-US" sz="1400" b="1" dirty="0">
                <a:latin typeface="var(--font-fk-grotesk)"/>
              </a:rPr>
              <a:t>Frequency (F):</a:t>
            </a:r>
            <a:r>
              <a:rPr lang="en-US" sz="1400" dirty="0">
                <a:latin typeface="var(--font-fk-grotesk)"/>
              </a:rPr>
              <a:t> How often a customer makes purchases.</a:t>
            </a:r>
          </a:p>
          <a:p>
            <a:pPr marL="285750" indent="-285750">
              <a:spcAft>
                <a:spcPts val="600"/>
              </a:spcAft>
              <a:buFont typeface="Arial" panose="020B0604020202020204" pitchFamily="34" charset="0"/>
              <a:buChar char="•"/>
            </a:pPr>
            <a:r>
              <a:rPr lang="en-US" sz="1400" b="1" dirty="0">
                <a:latin typeface="var(--font-fk-grotesk)"/>
              </a:rPr>
              <a:t>Monetary (M):</a:t>
            </a:r>
            <a:r>
              <a:rPr lang="en-US" sz="1400" dirty="0">
                <a:latin typeface="var(--font-fk-grotesk)"/>
              </a:rPr>
              <a:t> How much a customer spends.</a:t>
            </a:r>
          </a:p>
          <a:p>
            <a:pPr>
              <a:spcAft>
                <a:spcPts val="600"/>
              </a:spcAft>
            </a:pPr>
            <a:endParaRPr lang="en-US" sz="1400" dirty="0">
              <a:latin typeface="var(--font-fk-grotesk)"/>
            </a:endParaRPr>
          </a:p>
          <a:p>
            <a:pPr>
              <a:spcAft>
                <a:spcPts val="600"/>
              </a:spcAft>
            </a:pPr>
            <a:r>
              <a:rPr lang="en-US" sz="1400" b="1" dirty="0">
                <a:latin typeface="var(--font-fk-grotesk)"/>
              </a:rPr>
              <a:t>Parameters &amp; Assumptions</a:t>
            </a:r>
            <a:endParaRPr lang="en-US" sz="1400" dirty="0">
              <a:latin typeface="var(--font-fk-grotesk)"/>
            </a:endParaRPr>
          </a:p>
          <a:p>
            <a:pPr>
              <a:spcAft>
                <a:spcPts val="600"/>
              </a:spcAft>
            </a:pPr>
            <a:r>
              <a:rPr lang="en-US" sz="1400" dirty="0">
                <a:latin typeface="var(--font-fk-grotesk)"/>
              </a:rPr>
              <a:t>Used KNIME tool for RFM Analysis and also include all customers provided in dataset.</a:t>
            </a:r>
          </a:p>
          <a:p>
            <a:pPr>
              <a:spcAft>
                <a:spcPts val="600"/>
              </a:spcAft>
            </a:pPr>
            <a:r>
              <a:rPr lang="en-US" sz="1400" dirty="0">
                <a:latin typeface="var(--font-fk-grotesk)"/>
              </a:rPr>
              <a:t>1. </a:t>
            </a:r>
            <a:r>
              <a:rPr lang="en-US" sz="1400" b="1" dirty="0">
                <a:latin typeface="var(--font-fk-grotesk)"/>
              </a:rPr>
              <a:t>Recency:</a:t>
            </a:r>
            <a:r>
              <a:rPr lang="en-US" sz="1400" dirty="0">
                <a:latin typeface="var(--font-fk-grotesk)"/>
              </a:rPr>
              <a:t> Days since the last purchase (DAYS_SINCE_LASTORDER).</a:t>
            </a:r>
          </a:p>
          <a:p>
            <a:pPr marL="285750" indent="-285750">
              <a:spcAft>
                <a:spcPts val="600"/>
              </a:spcAft>
              <a:buFont typeface="Arial" panose="020B0604020202020204" pitchFamily="34" charset="0"/>
              <a:buChar char="•"/>
            </a:pPr>
            <a:r>
              <a:rPr lang="en-US" sz="1400" dirty="0">
                <a:latin typeface="var(--font-fk-grotesk)"/>
              </a:rPr>
              <a:t>Assumption: Customers with lower values are more engaged.</a:t>
            </a:r>
          </a:p>
          <a:p>
            <a:pPr>
              <a:spcAft>
                <a:spcPts val="600"/>
              </a:spcAft>
            </a:pPr>
            <a:r>
              <a:rPr lang="en-US" sz="1400" dirty="0">
                <a:latin typeface="var(--font-fk-grotesk)"/>
              </a:rPr>
              <a:t>2. </a:t>
            </a:r>
            <a:r>
              <a:rPr lang="en-US" sz="1400" b="1" dirty="0">
                <a:latin typeface="var(--font-fk-grotesk)"/>
              </a:rPr>
              <a:t>Frequency:</a:t>
            </a:r>
            <a:r>
              <a:rPr lang="en-US" sz="1400" dirty="0">
                <a:latin typeface="var(--font-fk-grotesk)"/>
              </a:rPr>
              <a:t> Number of orders per customer (ORDERNUMBER).</a:t>
            </a:r>
          </a:p>
          <a:p>
            <a:pPr marL="285750" indent="-285750">
              <a:spcAft>
                <a:spcPts val="600"/>
              </a:spcAft>
              <a:buFont typeface="Arial" panose="020B0604020202020204" pitchFamily="34" charset="0"/>
              <a:buChar char="•"/>
            </a:pPr>
            <a:r>
              <a:rPr lang="en-US" sz="1400" dirty="0">
                <a:latin typeface="var(--font-fk-grotesk)"/>
              </a:rPr>
              <a:t>Assumption: Higher order counts indicate loyal customers.</a:t>
            </a:r>
          </a:p>
          <a:p>
            <a:pPr>
              <a:spcAft>
                <a:spcPts val="600"/>
              </a:spcAft>
            </a:pPr>
            <a:r>
              <a:rPr lang="en-US" sz="1400" dirty="0">
                <a:latin typeface="var(--font-fk-grotesk)"/>
              </a:rPr>
              <a:t>3. </a:t>
            </a:r>
            <a:r>
              <a:rPr lang="en-US" sz="1400" b="1" dirty="0">
                <a:latin typeface="var(--font-fk-grotesk)"/>
              </a:rPr>
              <a:t>Monetary:</a:t>
            </a:r>
            <a:r>
              <a:rPr lang="en-US" sz="1400" dirty="0">
                <a:latin typeface="var(--font-fk-grotesk)"/>
              </a:rPr>
              <a:t> Total sales per customer (SALES).</a:t>
            </a:r>
          </a:p>
          <a:p>
            <a:pPr marL="285750" indent="-285750">
              <a:spcAft>
                <a:spcPts val="600"/>
              </a:spcAft>
              <a:buFont typeface="Arial" panose="020B0604020202020204" pitchFamily="34" charset="0"/>
              <a:buChar char="•"/>
            </a:pPr>
            <a:r>
              <a:rPr lang="en-US" sz="1400" dirty="0">
                <a:latin typeface="var(--font-fk-grotesk)"/>
              </a:rPr>
              <a:t>Assumption: Higher spenders are more valuable.</a:t>
            </a:r>
          </a:p>
        </p:txBody>
      </p:sp>
    </p:spTree>
    <p:extLst>
      <p:ext uri="{BB962C8B-B14F-4D97-AF65-F5344CB8AC3E}">
        <p14:creationId xmlns:p14="http://schemas.microsoft.com/office/powerpoint/2010/main" val="211178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pic>
        <p:nvPicPr>
          <p:cNvPr id="7" name="Picture 6">
            <a:extLst>
              <a:ext uri="{FF2B5EF4-FFF2-40B4-BE49-F238E27FC236}">
                <a16:creationId xmlns:a16="http://schemas.microsoft.com/office/drawing/2014/main" id="{0CAE3365-DC09-40AA-9D3B-F805BA5DD74B}"/>
              </a:ext>
            </a:extLst>
          </p:cNvPr>
          <p:cNvPicPr>
            <a:picLocks noChangeAspect="1"/>
          </p:cNvPicPr>
          <p:nvPr/>
        </p:nvPicPr>
        <p:blipFill>
          <a:blip r:embed="rId2"/>
          <a:stretch>
            <a:fillRect/>
          </a:stretch>
        </p:blipFill>
        <p:spPr>
          <a:xfrm>
            <a:off x="348954" y="1531068"/>
            <a:ext cx="11494091" cy="4692891"/>
          </a:xfrm>
          <a:prstGeom prst="rect">
            <a:avLst/>
          </a:prstGeom>
        </p:spPr>
      </p:pic>
      <p:sp>
        <p:nvSpPr>
          <p:cNvPr id="6" name="TextBox 5">
            <a:extLst>
              <a:ext uri="{FF2B5EF4-FFF2-40B4-BE49-F238E27FC236}">
                <a16:creationId xmlns:a16="http://schemas.microsoft.com/office/drawing/2014/main" id="{44A75C44-06B3-46F4-B015-2BB46D0D1727}"/>
              </a:ext>
            </a:extLst>
          </p:cNvPr>
          <p:cNvSpPr txBox="1"/>
          <p:nvPr/>
        </p:nvSpPr>
        <p:spPr>
          <a:xfrm>
            <a:off x="146198" y="1091241"/>
            <a:ext cx="6097772" cy="307777"/>
          </a:xfrm>
          <a:prstGeom prst="rect">
            <a:avLst/>
          </a:prstGeom>
          <a:noFill/>
        </p:spPr>
        <p:txBody>
          <a:bodyPr wrap="square">
            <a:spAutoFit/>
          </a:bodyPr>
          <a:lstStyle/>
          <a:p>
            <a:r>
              <a:rPr lang="en-US" sz="1400" b="1" dirty="0">
                <a:latin typeface="var(--font-fk-grotesk)"/>
              </a:rPr>
              <a:t>KNIME workflow image</a:t>
            </a:r>
          </a:p>
        </p:txBody>
      </p:sp>
    </p:spTree>
    <p:extLst>
      <p:ext uri="{BB962C8B-B14F-4D97-AF65-F5344CB8AC3E}">
        <p14:creationId xmlns:p14="http://schemas.microsoft.com/office/powerpoint/2010/main" val="2404324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6" name="TextBox 5">
            <a:extLst>
              <a:ext uri="{FF2B5EF4-FFF2-40B4-BE49-F238E27FC236}">
                <a16:creationId xmlns:a16="http://schemas.microsoft.com/office/drawing/2014/main" id="{44A75C44-06B3-46F4-B015-2BB46D0D1727}"/>
              </a:ext>
            </a:extLst>
          </p:cNvPr>
          <p:cNvSpPr txBox="1"/>
          <p:nvPr/>
        </p:nvSpPr>
        <p:spPr>
          <a:xfrm>
            <a:off x="151867" y="973715"/>
            <a:ext cx="6097772" cy="307777"/>
          </a:xfrm>
          <a:prstGeom prst="rect">
            <a:avLst/>
          </a:prstGeom>
          <a:noFill/>
        </p:spPr>
        <p:txBody>
          <a:bodyPr wrap="square">
            <a:spAutoFit/>
          </a:bodyPr>
          <a:lstStyle/>
          <a:p>
            <a:r>
              <a:rPr lang="en-US" sz="1400" b="1" dirty="0">
                <a:latin typeface="var(--font-fk-grotesk)"/>
              </a:rPr>
              <a:t>Output Table</a:t>
            </a:r>
          </a:p>
        </p:txBody>
      </p:sp>
      <p:pic>
        <p:nvPicPr>
          <p:cNvPr id="3" name="Picture 2">
            <a:extLst>
              <a:ext uri="{FF2B5EF4-FFF2-40B4-BE49-F238E27FC236}">
                <a16:creationId xmlns:a16="http://schemas.microsoft.com/office/drawing/2014/main" id="{2C38F239-DDEC-4041-953A-D9F390395B15}"/>
              </a:ext>
            </a:extLst>
          </p:cNvPr>
          <p:cNvPicPr>
            <a:picLocks noChangeAspect="1"/>
          </p:cNvPicPr>
          <p:nvPr/>
        </p:nvPicPr>
        <p:blipFill>
          <a:blip r:embed="rId2"/>
          <a:stretch>
            <a:fillRect/>
          </a:stretch>
        </p:blipFill>
        <p:spPr>
          <a:xfrm>
            <a:off x="1431227" y="1867848"/>
            <a:ext cx="9246075" cy="2768742"/>
          </a:xfrm>
          <a:prstGeom prst="rect">
            <a:avLst/>
          </a:prstGeom>
        </p:spPr>
      </p:pic>
    </p:spTree>
    <p:extLst>
      <p:ext uri="{BB962C8B-B14F-4D97-AF65-F5344CB8AC3E}">
        <p14:creationId xmlns:p14="http://schemas.microsoft.com/office/powerpoint/2010/main" val="286602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738664"/>
          </a:xfrm>
          <a:prstGeom prst="rect">
            <a:avLst/>
          </a:prstGeom>
          <a:noFill/>
        </p:spPr>
        <p:txBody>
          <a:bodyPr wrap="square">
            <a:spAutoFit/>
          </a:bodyPr>
          <a:lstStyle/>
          <a:p>
            <a:r>
              <a:rPr lang="en-US" sz="1400" b="1" dirty="0">
                <a:latin typeface="var(--font-fk-grotesk)"/>
              </a:rPr>
              <a:t>Inferences from RFM Analysis and identified segments</a:t>
            </a:r>
          </a:p>
          <a:p>
            <a:endParaRPr lang="en-US" sz="1400" b="1" dirty="0">
              <a:latin typeface="var(--font-fk-grotesk)"/>
            </a:endParaRPr>
          </a:p>
          <a:p>
            <a:r>
              <a:rPr lang="en-US" sz="1400" dirty="0">
                <a:latin typeface="var(--font-fk-grotesk)"/>
              </a:rPr>
              <a:t>	After conducting the RFM analysis, we have classified customers into four segments based on their purchasing behavior</a:t>
            </a:r>
            <a:r>
              <a:rPr lang="en-US" sz="1400" b="1" dirty="0">
                <a:latin typeface="var(--font-fk-grotesk)"/>
              </a:rPr>
              <a:t>.</a:t>
            </a:r>
          </a:p>
        </p:txBody>
      </p:sp>
      <p:pic>
        <p:nvPicPr>
          <p:cNvPr id="4" name="Picture 3">
            <a:extLst>
              <a:ext uri="{FF2B5EF4-FFF2-40B4-BE49-F238E27FC236}">
                <a16:creationId xmlns:a16="http://schemas.microsoft.com/office/drawing/2014/main" id="{2BE2581C-11CD-4EB6-B336-8E62A48DA71E}"/>
              </a:ext>
            </a:extLst>
          </p:cNvPr>
          <p:cNvPicPr>
            <a:picLocks noChangeAspect="1"/>
          </p:cNvPicPr>
          <p:nvPr/>
        </p:nvPicPr>
        <p:blipFill>
          <a:blip r:embed="rId2"/>
          <a:stretch>
            <a:fillRect/>
          </a:stretch>
        </p:blipFill>
        <p:spPr>
          <a:xfrm>
            <a:off x="306552" y="1691855"/>
            <a:ext cx="7072446" cy="5166145"/>
          </a:xfrm>
          <a:prstGeom prst="rect">
            <a:avLst/>
          </a:prstGeom>
        </p:spPr>
      </p:pic>
      <p:sp>
        <p:nvSpPr>
          <p:cNvPr id="5" name="TextBox 4">
            <a:extLst>
              <a:ext uri="{FF2B5EF4-FFF2-40B4-BE49-F238E27FC236}">
                <a16:creationId xmlns:a16="http://schemas.microsoft.com/office/drawing/2014/main" id="{07AF365C-F438-4538-AAE7-499D46F5C38F}"/>
              </a:ext>
            </a:extLst>
          </p:cNvPr>
          <p:cNvSpPr txBox="1"/>
          <p:nvPr/>
        </p:nvSpPr>
        <p:spPr>
          <a:xfrm>
            <a:off x="7325831" y="2612933"/>
            <a:ext cx="4284921" cy="3323987"/>
          </a:xfrm>
          <a:prstGeom prst="rect">
            <a:avLst/>
          </a:prstGeom>
          <a:noFill/>
        </p:spPr>
        <p:txBody>
          <a:bodyPr wrap="square" rtlCol="0">
            <a:spAutoFit/>
          </a:bodyPr>
          <a:lstStyle/>
          <a:p>
            <a:r>
              <a:rPr lang="en-US" sz="1400" dirty="0">
                <a:latin typeface="var(--font-fk-grotesk)"/>
              </a:rPr>
              <a:t>Customer are segmented into four groups</a:t>
            </a:r>
          </a:p>
          <a:p>
            <a:r>
              <a:rPr lang="en-US" sz="1400" dirty="0">
                <a:latin typeface="var(--font-fk-grotesk)"/>
              </a:rPr>
              <a:t>•	Best Customer</a:t>
            </a:r>
          </a:p>
          <a:p>
            <a:r>
              <a:rPr lang="en-US" sz="1400" dirty="0">
                <a:latin typeface="var(--font-fk-grotesk)"/>
              </a:rPr>
              <a:t>•	Loyal Customer</a:t>
            </a:r>
          </a:p>
          <a:p>
            <a:r>
              <a:rPr lang="en-US" sz="1400" dirty="0">
                <a:latin typeface="var(--font-fk-grotesk)"/>
              </a:rPr>
              <a:t>•	Average Customer</a:t>
            </a:r>
          </a:p>
          <a:p>
            <a:r>
              <a:rPr lang="en-US" sz="1400" dirty="0">
                <a:latin typeface="var(--font-fk-grotesk)"/>
              </a:rPr>
              <a:t>•	Lost Customer</a:t>
            </a:r>
          </a:p>
          <a:p>
            <a:endParaRPr lang="en-US" sz="1400" dirty="0">
              <a:latin typeface="var(--font-fk-grotesk)"/>
            </a:endParaRPr>
          </a:p>
          <a:p>
            <a:r>
              <a:rPr lang="en-US" sz="1400" dirty="0">
                <a:latin typeface="var(--font-fk-grotesk)"/>
              </a:rPr>
              <a:t>Best Customer: HHH (High Recency, Frequency &amp; Monetary).</a:t>
            </a:r>
          </a:p>
          <a:p>
            <a:r>
              <a:rPr lang="en-US" sz="1400" dirty="0">
                <a:latin typeface="var(--font-fk-grotesk)"/>
              </a:rPr>
              <a:t>Loyal Customer: MHH / LHH (High Frequency &amp; Monetary).</a:t>
            </a:r>
          </a:p>
          <a:p>
            <a:r>
              <a:rPr lang="en-US" sz="1400" dirty="0">
                <a:latin typeface="var(--font-fk-grotesk)"/>
              </a:rPr>
              <a:t>Lost Customer: LLL (Low Recency, Frequency &amp; Monetary).</a:t>
            </a:r>
          </a:p>
          <a:p>
            <a:r>
              <a:rPr lang="en-US" sz="1400" dirty="0">
                <a:latin typeface="var(--font-fk-grotesk)"/>
              </a:rPr>
              <a:t>Average Customer: All other combination except the above mentioned.</a:t>
            </a:r>
          </a:p>
          <a:p>
            <a:endParaRPr lang="en-US" sz="1400" dirty="0">
              <a:latin typeface="var(--font-fk-grotesk)"/>
            </a:endParaRPr>
          </a:p>
        </p:txBody>
      </p:sp>
    </p:spTree>
    <p:extLst>
      <p:ext uri="{BB962C8B-B14F-4D97-AF65-F5344CB8AC3E}">
        <p14:creationId xmlns:p14="http://schemas.microsoft.com/office/powerpoint/2010/main" val="393644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954107"/>
          </a:xfrm>
          <a:prstGeom prst="rect">
            <a:avLst/>
          </a:prstGeom>
          <a:noFill/>
        </p:spPr>
        <p:txBody>
          <a:bodyPr wrap="square">
            <a:spAutoFit/>
          </a:bodyPr>
          <a:lstStyle/>
          <a:p>
            <a:r>
              <a:rPr lang="en-US" sz="1400" b="1" dirty="0">
                <a:latin typeface="var(--font-fk-grotesk)"/>
              </a:rPr>
              <a:t>Best Customers</a:t>
            </a:r>
          </a:p>
          <a:p>
            <a:endParaRPr lang="en-US" sz="1400" b="1" dirty="0">
              <a:latin typeface="var(--font-fk-grotesk)"/>
            </a:endParaRPr>
          </a:p>
          <a:p>
            <a:r>
              <a:rPr lang="en-US" sz="1400" dirty="0">
                <a:latin typeface="var(--font-fk-grotesk)"/>
              </a:rPr>
              <a:t>	These customers have high Recency, Frequency, and Monetary scores, indicating that they purchase frequently, spend generously, and have made recent transactions.</a:t>
            </a:r>
            <a:endParaRPr lang="en-US" sz="1400" b="1" dirty="0">
              <a:latin typeface="var(--font-fk-grotesk)"/>
            </a:endParaRPr>
          </a:p>
        </p:txBody>
      </p:sp>
      <p:pic>
        <p:nvPicPr>
          <p:cNvPr id="3" name="Picture 2">
            <a:extLst>
              <a:ext uri="{FF2B5EF4-FFF2-40B4-BE49-F238E27FC236}">
                <a16:creationId xmlns:a16="http://schemas.microsoft.com/office/drawing/2014/main" id="{5FEE3813-A719-4888-BF59-9B3FA5A35849}"/>
              </a:ext>
            </a:extLst>
          </p:cNvPr>
          <p:cNvPicPr>
            <a:picLocks noChangeAspect="1"/>
          </p:cNvPicPr>
          <p:nvPr/>
        </p:nvPicPr>
        <p:blipFill>
          <a:blip r:embed="rId2"/>
          <a:stretch>
            <a:fillRect/>
          </a:stretch>
        </p:blipFill>
        <p:spPr>
          <a:xfrm>
            <a:off x="516732" y="2076422"/>
            <a:ext cx="11094020" cy="3492679"/>
          </a:xfrm>
          <a:prstGeom prst="rect">
            <a:avLst/>
          </a:prstGeom>
        </p:spPr>
      </p:pic>
    </p:spTree>
    <p:extLst>
      <p:ext uri="{BB962C8B-B14F-4D97-AF65-F5344CB8AC3E}">
        <p14:creationId xmlns:p14="http://schemas.microsoft.com/office/powerpoint/2010/main" val="3133047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954107"/>
          </a:xfrm>
          <a:prstGeom prst="rect">
            <a:avLst/>
          </a:prstGeom>
          <a:noFill/>
        </p:spPr>
        <p:txBody>
          <a:bodyPr wrap="square">
            <a:spAutoFit/>
          </a:bodyPr>
          <a:lstStyle/>
          <a:p>
            <a:r>
              <a:rPr lang="en-US" sz="1400" b="1" dirty="0">
                <a:latin typeface="var(--font-fk-grotesk)"/>
              </a:rPr>
              <a:t>Customers on the Verge of Churnings</a:t>
            </a:r>
          </a:p>
          <a:p>
            <a:endParaRPr lang="en-US" sz="1400" b="1" dirty="0">
              <a:latin typeface="var(--font-fk-grotesk)"/>
            </a:endParaRPr>
          </a:p>
          <a:p>
            <a:r>
              <a:rPr lang="en-US" sz="1400" dirty="0">
                <a:latin typeface="var(--font-fk-grotesk)"/>
              </a:rPr>
              <a:t>	These customers have moderate Frequency and Monetary scores but low Recency scores, indicating that they have not made a purchase recently and might churn soon.</a:t>
            </a:r>
            <a:endParaRPr lang="en-US" sz="1400" b="1" dirty="0">
              <a:latin typeface="var(--font-fk-grotesk)"/>
            </a:endParaRPr>
          </a:p>
        </p:txBody>
      </p:sp>
      <p:pic>
        <p:nvPicPr>
          <p:cNvPr id="4" name="Picture 3">
            <a:extLst>
              <a:ext uri="{FF2B5EF4-FFF2-40B4-BE49-F238E27FC236}">
                <a16:creationId xmlns:a16="http://schemas.microsoft.com/office/drawing/2014/main" id="{ECEA79B8-9B78-4B93-85A0-DD4AAE7758F6}"/>
              </a:ext>
            </a:extLst>
          </p:cNvPr>
          <p:cNvPicPr>
            <a:picLocks noChangeAspect="1"/>
          </p:cNvPicPr>
          <p:nvPr/>
        </p:nvPicPr>
        <p:blipFill>
          <a:blip r:embed="rId2"/>
          <a:stretch>
            <a:fillRect/>
          </a:stretch>
        </p:blipFill>
        <p:spPr>
          <a:xfrm>
            <a:off x="472785" y="2174633"/>
            <a:ext cx="11246428" cy="3359323"/>
          </a:xfrm>
          <a:prstGeom prst="rect">
            <a:avLst/>
          </a:prstGeom>
        </p:spPr>
      </p:pic>
    </p:spTree>
    <p:extLst>
      <p:ext uri="{BB962C8B-B14F-4D97-AF65-F5344CB8AC3E}">
        <p14:creationId xmlns:p14="http://schemas.microsoft.com/office/powerpoint/2010/main" val="1512348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738664"/>
          </a:xfrm>
          <a:prstGeom prst="rect">
            <a:avLst/>
          </a:prstGeom>
          <a:noFill/>
        </p:spPr>
        <p:txBody>
          <a:bodyPr wrap="square">
            <a:spAutoFit/>
          </a:bodyPr>
          <a:lstStyle/>
          <a:p>
            <a:r>
              <a:rPr lang="en-US" sz="1400" b="1" dirty="0">
                <a:latin typeface="var(--font-fk-grotesk)"/>
              </a:rPr>
              <a:t>Lost Customers</a:t>
            </a:r>
          </a:p>
          <a:p>
            <a:endParaRPr lang="en-US" sz="1400" b="1" dirty="0">
              <a:latin typeface="var(--font-fk-grotesk)"/>
            </a:endParaRPr>
          </a:p>
          <a:p>
            <a:r>
              <a:rPr lang="en-US" sz="1400" dirty="0">
                <a:latin typeface="var(--font-fk-grotesk)"/>
              </a:rPr>
              <a:t>	These customers have low scores for Recency, Frequency, and Monetary, indicating minimal engagement and likely Lost.</a:t>
            </a:r>
            <a:endParaRPr lang="en-US" sz="1400" b="1" dirty="0">
              <a:latin typeface="var(--font-fk-grotesk)"/>
            </a:endParaRPr>
          </a:p>
        </p:txBody>
      </p:sp>
      <p:pic>
        <p:nvPicPr>
          <p:cNvPr id="3" name="Picture 2">
            <a:extLst>
              <a:ext uri="{FF2B5EF4-FFF2-40B4-BE49-F238E27FC236}">
                <a16:creationId xmlns:a16="http://schemas.microsoft.com/office/drawing/2014/main" id="{B2BF2A7C-27FB-4504-9413-F256EE65687A}"/>
              </a:ext>
            </a:extLst>
          </p:cNvPr>
          <p:cNvPicPr>
            <a:picLocks noChangeAspect="1"/>
          </p:cNvPicPr>
          <p:nvPr/>
        </p:nvPicPr>
        <p:blipFill>
          <a:blip r:embed="rId2"/>
          <a:stretch>
            <a:fillRect/>
          </a:stretch>
        </p:blipFill>
        <p:spPr>
          <a:xfrm>
            <a:off x="539463" y="2126433"/>
            <a:ext cx="11113071" cy="3200564"/>
          </a:xfrm>
          <a:prstGeom prst="rect">
            <a:avLst/>
          </a:prstGeom>
        </p:spPr>
      </p:pic>
    </p:spTree>
    <p:extLst>
      <p:ext uri="{BB962C8B-B14F-4D97-AF65-F5344CB8AC3E}">
        <p14:creationId xmlns:p14="http://schemas.microsoft.com/office/powerpoint/2010/main" val="577324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738664"/>
          </a:xfrm>
          <a:prstGeom prst="rect">
            <a:avLst/>
          </a:prstGeom>
          <a:noFill/>
        </p:spPr>
        <p:txBody>
          <a:bodyPr wrap="square">
            <a:spAutoFit/>
          </a:bodyPr>
          <a:lstStyle/>
          <a:p>
            <a:r>
              <a:rPr lang="en-US" sz="1400" b="1" dirty="0">
                <a:latin typeface="var(--font-fk-grotesk)"/>
              </a:rPr>
              <a:t>Loyal Customers</a:t>
            </a:r>
          </a:p>
          <a:p>
            <a:endParaRPr lang="en-US" sz="1400" b="1" dirty="0">
              <a:latin typeface="var(--font-fk-grotesk)"/>
            </a:endParaRPr>
          </a:p>
          <a:p>
            <a:r>
              <a:rPr lang="en-US" sz="1400" dirty="0">
                <a:latin typeface="var(--font-fk-grotesk)"/>
              </a:rPr>
              <a:t>	These customers have consistently high Frequency and Monetary scores, reflecting their loyalty to the business.</a:t>
            </a:r>
            <a:endParaRPr lang="en-US" sz="1400" b="1" dirty="0">
              <a:latin typeface="var(--font-fk-grotesk)"/>
            </a:endParaRPr>
          </a:p>
        </p:txBody>
      </p:sp>
      <p:pic>
        <p:nvPicPr>
          <p:cNvPr id="4" name="Picture 3">
            <a:extLst>
              <a:ext uri="{FF2B5EF4-FFF2-40B4-BE49-F238E27FC236}">
                <a16:creationId xmlns:a16="http://schemas.microsoft.com/office/drawing/2014/main" id="{E6A1AC17-23CD-4047-865C-F3FF0656D879}"/>
              </a:ext>
            </a:extLst>
          </p:cNvPr>
          <p:cNvPicPr>
            <a:picLocks noChangeAspect="1"/>
          </p:cNvPicPr>
          <p:nvPr/>
        </p:nvPicPr>
        <p:blipFill>
          <a:blip r:embed="rId2"/>
          <a:stretch>
            <a:fillRect/>
          </a:stretch>
        </p:blipFill>
        <p:spPr>
          <a:xfrm>
            <a:off x="358479" y="1978388"/>
            <a:ext cx="11475040" cy="3092609"/>
          </a:xfrm>
          <a:prstGeom prst="rect">
            <a:avLst/>
          </a:prstGeom>
        </p:spPr>
      </p:pic>
    </p:spTree>
    <p:extLst>
      <p:ext uri="{BB962C8B-B14F-4D97-AF65-F5344CB8AC3E}">
        <p14:creationId xmlns:p14="http://schemas.microsoft.com/office/powerpoint/2010/main" val="1269299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1610753" cy="557047"/>
          </a:xfrm>
        </p:spPr>
        <p:txBody>
          <a:bodyPr lIns="640080" tIns="0" rIns="0" bIns="91440"/>
          <a:lstStyle/>
          <a:p>
            <a:r>
              <a:rPr lang="en-US" sz="2800" dirty="0"/>
              <a:t>Customer Segmentation using RFM analysis</a:t>
            </a:r>
          </a:p>
        </p:txBody>
      </p:sp>
      <p:sp>
        <p:nvSpPr>
          <p:cNvPr id="7" name="TextBox 6">
            <a:extLst>
              <a:ext uri="{FF2B5EF4-FFF2-40B4-BE49-F238E27FC236}">
                <a16:creationId xmlns:a16="http://schemas.microsoft.com/office/drawing/2014/main" id="{1DD90A48-F04F-49C5-98F7-AD78F9432721}"/>
              </a:ext>
            </a:extLst>
          </p:cNvPr>
          <p:cNvSpPr txBox="1"/>
          <p:nvPr/>
        </p:nvSpPr>
        <p:spPr>
          <a:xfrm>
            <a:off x="193601" y="661579"/>
            <a:ext cx="11804797" cy="3856120"/>
          </a:xfrm>
          <a:prstGeom prst="rect">
            <a:avLst/>
          </a:prstGeom>
          <a:noFill/>
        </p:spPr>
        <p:txBody>
          <a:bodyPr wrap="square">
            <a:spAutoFit/>
          </a:bodyPr>
          <a:lstStyle/>
          <a:p>
            <a:pPr>
              <a:lnSpc>
                <a:spcPct val="300000"/>
              </a:lnSpc>
            </a:pPr>
            <a:r>
              <a:rPr lang="en-US" sz="1400" b="1" dirty="0">
                <a:latin typeface="var(--font-fk-grotesk)"/>
              </a:rPr>
              <a:t>Recommendations</a:t>
            </a:r>
          </a:p>
          <a:p>
            <a:pPr>
              <a:lnSpc>
                <a:spcPct val="300000"/>
              </a:lnSpc>
            </a:pPr>
            <a:r>
              <a:rPr lang="en-US" sz="1400" dirty="0">
                <a:latin typeface="var(--font-fk-grotesk)"/>
              </a:rPr>
              <a:t>	• Best Customers: Offer exclusive perks, discounts, or loyalty rewards to retain these customers.</a:t>
            </a:r>
          </a:p>
          <a:p>
            <a:pPr>
              <a:lnSpc>
                <a:spcPct val="300000"/>
              </a:lnSpc>
            </a:pPr>
            <a:r>
              <a:rPr lang="en-US" sz="1400" dirty="0">
                <a:latin typeface="var(--font-fk-grotesk)"/>
              </a:rPr>
              <a:t>	• Customers on the Verge of Churning: Re-engage through targeted email campaigns, offering personalized discounts or promotions.</a:t>
            </a:r>
          </a:p>
          <a:p>
            <a:pPr>
              <a:lnSpc>
                <a:spcPct val="300000"/>
              </a:lnSpc>
            </a:pPr>
            <a:r>
              <a:rPr lang="en-US" sz="1400" dirty="0">
                <a:latin typeface="var(--font-fk-grotesk)"/>
              </a:rPr>
              <a:t>	• Lost Customers: Attempt to win them back with special “Miss You" campaigns or seek feedback to understand why they stopped engaging.</a:t>
            </a:r>
          </a:p>
          <a:p>
            <a:pPr>
              <a:lnSpc>
                <a:spcPct val="300000"/>
              </a:lnSpc>
            </a:pPr>
            <a:r>
              <a:rPr lang="en-US" sz="1400" dirty="0">
                <a:latin typeface="var(--font-fk-grotesk)"/>
              </a:rPr>
              <a:t>	• Loyal Customers: Continue nurturing these relationships with VIP programs and regular communication to maintain their loyalty.</a:t>
            </a:r>
          </a:p>
          <a:p>
            <a:pPr>
              <a:lnSpc>
                <a:spcPct val="300000"/>
              </a:lnSpc>
            </a:pPr>
            <a:endParaRPr lang="en-US" sz="1400" b="1" dirty="0">
              <a:latin typeface="var(--font-fk-grotesk)"/>
            </a:endParaRPr>
          </a:p>
        </p:txBody>
      </p:sp>
    </p:spTree>
    <p:extLst>
      <p:ext uri="{BB962C8B-B14F-4D97-AF65-F5344CB8AC3E}">
        <p14:creationId xmlns:p14="http://schemas.microsoft.com/office/powerpoint/2010/main" val="283145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7" name="TextBox 6">
            <a:extLst>
              <a:ext uri="{FF2B5EF4-FFF2-40B4-BE49-F238E27FC236}">
                <a16:creationId xmlns:a16="http://schemas.microsoft.com/office/drawing/2014/main" id="{8479DDFE-FFF9-4F45-8678-83280E81054F}"/>
              </a:ext>
            </a:extLst>
          </p:cNvPr>
          <p:cNvSpPr txBox="1"/>
          <p:nvPr/>
        </p:nvSpPr>
        <p:spPr>
          <a:xfrm>
            <a:off x="588782" y="680768"/>
            <a:ext cx="11222181" cy="6340197"/>
          </a:xfrm>
          <a:prstGeom prst="rect">
            <a:avLst/>
          </a:prstGeom>
        </p:spPr>
        <p:txBody>
          <a:bodyPr wrap="square">
            <a:spAutoFit/>
          </a:bodyPr>
          <a:lstStyle/>
          <a:p>
            <a:pPr marL="342900" indent="-342900" algn="l">
              <a:buFont typeface="+mj-lt"/>
              <a:buAutoNum type="arabicPeriod"/>
            </a:pPr>
            <a:r>
              <a:rPr lang="en-US" sz="1400" b="0" i="0" dirty="0">
                <a:effectLst/>
                <a:latin typeface="var(--font-fk-grotesk)"/>
              </a:rPr>
              <a:t>Problem Statement</a:t>
            </a:r>
          </a:p>
          <a:p>
            <a:pPr marL="342900" indent="-342900" algn="l">
              <a:buFont typeface="+mj-lt"/>
              <a:buAutoNum type="arabicPeriod"/>
            </a:pPr>
            <a:r>
              <a:rPr lang="en-US" sz="1400" dirty="0">
                <a:latin typeface="var(--font-fk-grotesk)"/>
              </a:rPr>
              <a:t>Data Overview</a:t>
            </a:r>
          </a:p>
          <a:p>
            <a:pPr marL="800100" lvl="1" indent="-342900">
              <a:buFont typeface="Arial" panose="020B0604020202020204" pitchFamily="34" charset="0"/>
              <a:buChar char="•"/>
            </a:pPr>
            <a:r>
              <a:rPr lang="en-US" sz="1400" dirty="0">
                <a:latin typeface="var(--font-fk-grotesk)"/>
              </a:rPr>
              <a:t>Dataset</a:t>
            </a:r>
          </a:p>
          <a:p>
            <a:pPr marL="800100" lvl="1" indent="-342900">
              <a:buFont typeface="Arial" panose="020B0604020202020204" pitchFamily="34" charset="0"/>
              <a:buChar char="•"/>
            </a:pPr>
            <a:r>
              <a:rPr lang="en-US" sz="1400" dirty="0">
                <a:latin typeface="var(--font-fk-grotesk)"/>
              </a:rPr>
              <a:t>Data Dictionary</a:t>
            </a:r>
          </a:p>
          <a:p>
            <a:pPr marL="800100" lvl="1" indent="-342900">
              <a:buFont typeface="Arial" panose="020B0604020202020204" pitchFamily="34" charset="0"/>
              <a:buChar char="•"/>
            </a:pPr>
            <a:r>
              <a:rPr lang="en-US" sz="1400" dirty="0">
                <a:latin typeface="var(--font-fk-grotesk)"/>
              </a:rPr>
              <a:t>Data</a:t>
            </a:r>
          </a:p>
          <a:p>
            <a:pPr marL="342900" indent="-342900" algn="l">
              <a:buFont typeface="+mj-lt"/>
              <a:buAutoNum type="arabicPeriod"/>
            </a:pPr>
            <a:r>
              <a:rPr lang="en-US" sz="1400" b="0" i="0" dirty="0">
                <a:effectLst/>
                <a:latin typeface="var(--font-fk-grotesk)"/>
              </a:rPr>
              <a:t>Data Assumptions</a:t>
            </a:r>
          </a:p>
          <a:p>
            <a:pPr marL="800100" lvl="1" indent="-342900">
              <a:buFont typeface="Arial" panose="020B0604020202020204" pitchFamily="34" charset="0"/>
              <a:buChar char="•"/>
            </a:pPr>
            <a:r>
              <a:rPr lang="en-US" sz="1400" dirty="0">
                <a:latin typeface="var(--font-fk-grotesk)"/>
              </a:rPr>
              <a:t>Data Quality &amp; Completeness</a:t>
            </a:r>
          </a:p>
          <a:p>
            <a:pPr marL="800100" lvl="1" indent="-342900">
              <a:buFont typeface="Arial" panose="020B0604020202020204" pitchFamily="34" charset="0"/>
              <a:buChar char="•"/>
            </a:pPr>
            <a:r>
              <a:rPr lang="en-US" sz="1400" b="0" i="0" dirty="0">
                <a:effectLst/>
                <a:latin typeface="var(--font-fk-grotesk)"/>
              </a:rPr>
              <a:t>Business </a:t>
            </a:r>
            <a:r>
              <a:rPr lang="en-US" sz="1400" dirty="0">
                <a:latin typeface="var(--font-fk-grotesk)"/>
              </a:rPr>
              <a:t>Operations</a:t>
            </a:r>
          </a:p>
          <a:p>
            <a:pPr marL="800100" lvl="1" indent="-342900">
              <a:buFont typeface="Arial" panose="020B0604020202020204" pitchFamily="34" charset="0"/>
              <a:buChar char="•"/>
            </a:pPr>
            <a:r>
              <a:rPr lang="en-US" sz="1400" b="0" i="0" dirty="0">
                <a:effectLst/>
                <a:latin typeface="var(--font-fk-grotesk)"/>
              </a:rPr>
              <a:t>Sales Pattern</a:t>
            </a:r>
          </a:p>
          <a:p>
            <a:pPr marL="800100" lvl="1" indent="-342900">
              <a:buFont typeface="Arial" panose="020B0604020202020204" pitchFamily="34" charset="0"/>
              <a:buChar char="•"/>
            </a:pPr>
            <a:r>
              <a:rPr lang="en-US" sz="1400" dirty="0">
                <a:latin typeface="var(--font-fk-grotesk)"/>
              </a:rPr>
              <a:t>Product Details</a:t>
            </a:r>
          </a:p>
          <a:p>
            <a:pPr marL="800100" lvl="1" indent="-342900">
              <a:buFont typeface="Arial" panose="020B0604020202020204" pitchFamily="34" charset="0"/>
              <a:buChar char="•"/>
            </a:pPr>
            <a:r>
              <a:rPr lang="en-US" sz="1400" b="0" i="0" dirty="0">
                <a:effectLst/>
                <a:latin typeface="var(--font-fk-grotesk)"/>
              </a:rPr>
              <a:t>Order Processing</a:t>
            </a:r>
          </a:p>
          <a:p>
            <a:pPr marL="800100" lvl="1" indent="-342900">
              <a:buFont typeface="Arial" panose="020B0604020202020204" pitchFamily="34" charset="0"/>
              <a:buChar char="•"/>
            </a:pPr>
            <a:r>
              <a:rPr lang="en-US" sz="1400" dirty="0">
                <a:latin typeface="var(--font-fk-grotesk)"/>
              </a:rPr>
              <a:t>Customer</a:t>
            </a:r>
            <a:endParaRPr lang="en-US" sz="1400" b="0" i="0" dirty="0">
              <a:effectLst/>
              <a:latin typeface="var(--font-fk-grotesk)"/>
            </a:endParaRPr>
          </a:p>
          <a:p>
            <a:pPr marL="342900" indent="-342900" algn="l">
              <a:buFont typeface="+mj-lt"/>
              <a:buAutoNum type="arabicPeriod"/>
            </a:pPr>
            <a:r>
              <a:rPr lang="en-US" sz="1400" dirty="0">
                <a:latin typeface="var(--font-fk-grotesk)"/>
              </a:rPr>
              <a:t>Exploratory Data Analysis</a:t>
            </a:r>
          </a:p>
          <a:p>
            <a:pPr marL="800100" lvl="1" indent="-342900">
              <a:buFont typeface="Arial" panose="020B0604020202020204" pitchFamily="34" charset="0"/>
              <a:buChar char="•"/>
            </a:pPr>
            <a:r>
              <a:rPr lang="en-US" sz="1400" dirty="0">
                <a:latin typeface="var(--font-fk-grotesk)"/>
              </a:rPr>
              <a:t>Univariate Analysis</a:t>
            </a:r>
          </a:p>
          <a:p>
            <a:pPr marL="800100" lvl="1" indent="-342900">
              <a:buFont typeface="Arial" panose="020B0604020202020204" pitchFamily="34" charset="0"/>
              <a:buChar char="•"/>
            </a:pPr>
            <a:r>
              <a:rPr lang="en-US" sz="1400" dirty="0">
                <a:latin typeface="var(--font-fk-grotesk)"/>
              </a:rPr>
              <a:t>Bi - Variate Analysis</a:t>
            </a:r>
          </a:p>
          <a:p>
            <a:pPr marL="800100" lvl="1" indent="-342900">
              <a:buFont typeface="Arial" panose="020B0604020202020204" pitchFamily="34" charset="0"/>
              <a:buChar char="•"/>
            </a:pPr>
            <a:r>
              <a:rPr lang="en-US" sz="1400" dirty="0">
                <a:latin typeface="var(--font-fk-grotesk)"/>
              </a:rPr>
              <a:t>Multi – Variate Analysis</a:t>
            </a:r>
          </a:p>
          <a:p>
            <a:pPr marL="800100" lvl="1" indent="-342900">
              <a:buFont typeface="Arial" panose="020B0604020202020204" pitchFamily="34" charset="0"/>
              <a:buChar char="•"/>
            </a:pPr>
            <a:r>
              <a:rPr lang="en-US" sz="1400" dirty="0">
                <a:latin typeface="var(--font-fk-grotesk)"/>
              </a:rPr>
              <a:t>Time – Series Analysis</a:t>
            </a:r>
          </a:p>
          <a:p>
            <a:pPr marL="342900" indent="-342900" algn="l">
              <a:buFont typeface="+mj-lt"/>
              <a:buAutoNum type="arabicPeriod"/>
            </a:pPr>
            <a:r>
              <a:rPr lang="en-US" sz="1400" b="0" i="0" dirty="0">
                <a:effectLst/>
                <a:latin typeface="var(--font-fk-grotesk)"/>
              </a:rPr>
              <a:t>Customer Segmentation Using RFM</a:t>
            </a:r>
          </a:p>
          <a:p>
            <a:pPr marL="800100" lvl="1" indent="-342900">
              <a:buFont typeface="Arial" panose="020B0604020202020204" pitchFamily="34" charset="0"/>
              <a:buChar char="•"/>
            </a:pPr>
            <a:r>
              <a:rPr lang="en-US" sz="1400" b="0" i="0" dirty="0">
                <a:effectLst/>
                <a:latin typeface="var(--font-fk-grotesk)"/>
              </a:rPr>
              <a:t>What is RFM?</a:t>
            </a:r>
          </a:p>
          <a:p>
            <a:pPr marL="800100" lvl="1" indent="-342900">
              <a:buFont typeface="Arial" panose="020B0604020202020204" pitchFamily="34" charset="0"/>
              <a:buChar char="•"/>
            </a:pPr>
            <a:r>
              <a:rPr lang="en-US" sz="1400" dirty="0">
                <a:latin typeface="var(--font-fk-grotesk)"/>
              </a:rPr>
              <a:t>Parameters &amp; Assumptions</a:t>
            </a:r>
          </a:p>
          <a:p>
            <a:pPr marL="800100" lvl="1" indent="-342900">
              <a:buFont typeface="Arial" panose="020B0604020202020204" pitchFamily="34" charset="0"/>
              <a:buChar char="•"/>
            </a:pPr>
            <a:r>
              <a:rPr lang="en-US" sz="1400" b="0" i="0" dirty="0">
                <a:effectLst/>
                <a:latin typeface="var(--font-fk-grotesk)"/>
              </a:rPr>
              <a:t>K</a:t>
            </a:r>
            <a:r>
              <a:rPr lang="en-US" sz="1400" dirty="0">
                <a:latin typeface="var(--font-fk-grotesk)"/>
              </a:rPr>
              <a:t>NIME Workflow Image</a:t>
            </a:r>
          </a:p>
          <a:p>
            <a:pPr marL="800100" lvl="1" indent="-342900">
              <a:buFont typeface="Arial" panose="020B0604020202020204" pitchFamily="34" charset="0"/>
              <a:buChar char="•"/>
            </a:pPr>
            <a:r>
              <a:rPr lang="en-US" sz="1400" b="0" i="0" dirty="0">
                <a:effectLst/>
                <a:latin typeface="var(--font-fk-grotesk)"/>
              </a:rPr>
              <a:t>Output Table</a:t>
            </a:r>
          </a:p>
          <a:p>
            <a:pPr marL="342900" indent="-342900" algn="l">
              <a:buFont typeface="+mj-lt"/>
              <a:buAutoNum type="arabicPeriod"/>
            </a:pPr>
            <a:r>
              <a:rPr lang="en-US" sz="1400" dirty="0">
                <a:latin typeface="var(--font-fk-grotesk)"/>
              </a:rPr>
              <a:t>Interferences from RFM &amp; Identified Segments</a:t>
            </a:r>
          </a:p>
          <a:p>
            <a:pPr marL="800100" lvl="1" indent="-342900">
              <a:buFont typeface="Arial" panose="020B0604020202020204" pitchFamily="34" charset="0"/>
              <a:buChar char="•"/>
            </a:pPr>
            <a:r>
              <a:rPr lang="en-US" sz="1400" dirty="0">
                <a:latin typeface="var(--font-fk-grotesk)"/>
              </a:rPr>
              <a:t>Best Customers</a:t>
            </a:r>
          </a:p>
          <a:p>
            <a:pPr marL="800100" lvl="1" indent="-342900">
              <a:buFont typeface="Arial" panose="020B0604020202020204" pitchFamily="34" charset="0"/>
              <a:buChar char="•"/>
            </a:pPr>
            <a:r>
              <a:rPr lang="en-US" sz="1400" dirty="0">
                <a:latin typeface="var(--font-fk-grotesk)"/>
              </a:rPr>
              <a:t>Customers on Verge of Churning</a:t>
            </a:r>
          </a:p>
          <a:p>
            <a:pPr marL="800100" lvl="1" indent="-342900">
              <a:buFont typeface="Arial" panose="020B0604020202020204" pitchFamily="34" charset="0"/>
              <a:buChar char="•"/>
            </a:pPr>
            <a:r>
              <a:rPr lang="en-US" sz="1400" dirty="0">
                <a:latin typeface="var(--font-fk-grotesk)"/>
              </a:rPr>
              <a:t>Lots Customers</a:t>
            </a:r>
          </a:p>
          <a:p>
            <a:pPr marL="800100" lvl="1" indent="-342900">
              <a:buFont typeface="Arial" panose="020B0604020202020204" pitchFamily="34" charset="0"/>
              <a:buChar char="•"/>
            </a:pPr>
            <a:r>
              <a:rPr lang="en-US" sz="1400" dirty="0">
                <a:latin typeface="var(--font-fk-grotesk)"/>
              </a:rPr>
              <a:t>Loyal Customers</a:t>
            </a:r>
          </a:p>
          <a:p>
            <a:pPr marL="342900" indent="-342900">
              <a:buFont typeface="+mj-lt"/>
              <a:buAutoNum type="arabicPeriod"/>
            </a:pPr>
            <a:r>
              <a:rPr lang="en-US" sz="1400" dirty="0">
                <a:latin typeface="var(--font-fk-grotesk)"/>
              </a:rPr>
              <a:t>Recommendation</a:t>
            </a:r>
          </a:p>
        </p:txBody>
      </p:sp>
      <p:sp>
        <p:nvSpPr>
          <p:cNvPr id="6" name="Title 5">
            <a:extLst>
              <a:ext uri="{FF2B5EF4-FFF2-40B4-BE49-F238E27FC236}">
                <a16:creationId xmlns:a16="http://schemas.microsoft.com/office/drawing/2014/main" id="{6F184A0C-9BEC-C286-0D96-CDD0FA89DB13}"/>
              </a:ext>
            </a:extLst>
          </p:cNvPr>
          <p:cNvSpPr>
            <a:spLocks noGrp="1"/>
          </p:cNvSpPr>
          <p:nvPr>
            <p:ph type="title"/>
          </p:nvPr>
        </p:nvSpPr>
        <p:spPr>
          <a:xfrm>
            <a:off x="483511" y="73109"/>
            <a:ext cx="11222181" cy="545197"/>
          </a:xfrm>
        </p:spPr>
        <p:txBody>
          <a:bodyPr/>
          <a:lstStyle/>
          <a:p>
            <a:r>
              <a:rPr lang="en-US" dirty="0"/>
              <a:t>Part A</a:t>
            </a:r>
          </a:p>
        </p:txBody>
      </p:sp>
    </p:spTree>
    <p:extLst>
      <p:ext uri="{BB962C8B-B14F-4D97-AF65-F5344CB8AC3E}">
        <p14:creationId xmlns:p14="http://schemas.microsoft.com/office/powerpoint/2010/main" val="184861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7" name="TextBox 6">
            <a:extLst>
              <a:ext uri="{FF2B5EF4-FFF2-40B4-BE49-F238E27FC236}">
                <a16:creationId xmlns:a16="http://schemas.microsoft.com/office/drawing/2014/main" id="{8479DDFE-FFF9-4F45-8678-83280E81054F}"/>
              </a:ext>
            </a:extLst>
          </p:cNvPr>
          <p:cNvSpPr txBox="1"/>
          <p:nvPr/>
        </p:nvSpPr>
        <p:spPr>
          <a:xfrm>
            <a:off x="588783" y="680769"/>
            <a:ext cx="10411450" cy="6199069"/>
          </a:xfrm>
          <a:prstGeom prst="rect">
            <a:avLst/>
          </a:prstGeom>
        </p:spPr>
        <p:txBody>
          <a:bodyPr wrap="square">
            <a:spAutoFit/>
          </a:bodyPr>
          <a:lstStyle/>
          <a:p>
            <a:pPr marL="342900" indent="-342900" algn="l">
              <a:lnSpc>
                <a:spcPct val="150000"/>
              </a:lnSpc>
              <a:buFont typeface="+mj-lt"/>
              <a:buAutoNum type="arabicPeriod"/>
            </a:pPr>
            <a:r>
              <a:rPr lang="en-US" sz="1400" b="0" i="0" dirty="0">
                <a:effectLst/>
                <a:latin typeface="var(--font-fk-grotesk)"/>
              </a:rPr>
              <a:t>Problem Statement</a:t>
            </a:r>
          </a:p>
          <a:p>
            <a:pPr marL="342900" indent="-342900" algn="l">
              <a:lnSpc>
                <a:spcPct val="150000"/>
              </a:lnSpc>
              <a:buFont typeface="+mj-lt"/>
              <a:buAutoNum type="arabicPeriod"/>
            </a:pPr>
            <a:r>
              <a:rPr lang="en-US" sz="1400" dirty="0">
                <a:latin typeface="var(--font-fk-grotesk)"/>
              </a:rPr>
              <a:t>Data Overview</a:t>
            </a:r>
          </a:p>
          <a:p>
            <a:pPr marL="342900" indent="-342900" algn="l">
              <a:lnSpc>
                <a:spcPct val="150000"/>
              </a:lnSpc>
              <a:buFont typeface="+mj-lt"/>
              <a:buAutoNum type="arabicPeriod"/>
            </a:pPr>
            <a:r>
              <a:rPr lang="en-US" sz="1400" dirty="0">
                <a:latin typeface="var(--font-fk-grotesk)"/>
              </a:rPr>
              <a:t>Exploratory Data Analysis</a:t>
            </a:r>
          </a:p>
          <a:p>
            <a:pPr marL="800100" lvl="1" indent="-342900">
              <a:lnSpc>
                <a:spcPct val="150000"/>
              </a:lnSpc>
              <a:buFont typeface="Arial" panose="020B0604020202020204" pitchFamily="34" charset="0"/>
              <a:buChar char="•"/>
            </a:pPr>
            <a:r>
              <a:rPr lang="en-US" sz="1400" dirty="0">
                <a:latin typeface="var(--font-fk-grotesk)"/>
              </a:rPr>
              <a:t>Time – Series Analysis</a:t>
            </a:r>
          </a:p>
          <a:p>
            <a:pPr marL="800100" lvl="1" indent="-342900">
              <a:lnSpc>
                <a:spcPct val="150000"/>
              </a:lnSpc>
              <a:buFont typeface="Arial" panose="020B0604020202020204" pitchFamily="34" charset="0"/>
              <a:buChar char="•"/>
            </a:pPr>
            <a:r>
              <a:rPr lang="en-US" sz="1400" dirty="0">
                <a:latin typeface="var(--font-fk-grotesk)"/>
              </a:rPr>
              <a:t>Product Analysis</a:t>
            </a:r>
          </a:p>
          <a:p>
            <a:pPr marL="342900" indent="-342900" algn="l">
              <a:lnSpc>
                <a:spcPct val="150000"/>
              </a:lnSpc>
              <a:buFont typeface="+mj-lt"/>
              <a:buAutoNum type="arabicPeriod"/>
            </a:pPr>
            <a:r>
              <a:rPr lang="en-US" sz="1400" b="0" i="0" dirty="0">
                <a:effectLst/>
                <a:latin typeface="var(--font-fk-grotesk)"/>
              </a:rPr>
              <a:t>Market Basket Analysis</a:t>
            </a:r>
          </a:p>
          <a:p>
            <a:pPr marL="800100" lvl="1" indent="-342900">
              <a:lnSpc>
                <a:spcPct val="150000"/>
              </a:lnSpc>
              <a:buFont typeface="Arial" panose="020B0604020202020204" pitchFamily="34" charset="0"/>
              <a:buChar char="•"/>
            </a:pPr>
            <a:r>
              <a:rPr lang="en-US" sz="1400" dirty="0">
                <a:latin typeface="var(--font-fk-grotesk)"/>
              </a:rPr>
              <a:t>Relevance</a:t>
            </a:r>
            <a:endParaRPr lang="en-US" sz="1400" b="0" i="0" dirty="0">
              <a:effectLst/>
              <a:latin typeface="var(--font-fk-grotesk)"/>
            </a:endParaRPr>
          </a:p>
          <a:p>
            <a:pPr marL="800100" lvl="1" indent="-342900">
              <a:lnSpc>
                <a:spcPct val="150000"/>
              </a:lnSpc>
              <a:buFont typeface="Arial" panose="020B0604020202020204" pitchFamily="34" charset="0"/>
              <a:buChar char="•"/>
            </a:pPr>
            <a:r>
              <a:rPr lang="en-US" sz="1400" b="0" i="0" dirty="0">
                <a:effectLst/>
                <a:latin typeface="var(--font-fk-grotesk)"/>
              </a:rPr>
              <a:t>K</a:t>
            </a:r>
            <a:r>
              <a:rPr lang="en-US" sz="1400" dirty="0">
                <a:latin typeface="var(--font-fk-grotesk)"/>
              </a:rPr>
              <a:t>NIME Workflow Image</a:t>
            </a:r>
          </a:p>
          <a:p>
            <a:pPr marL="800100" lvl="1" indent="-342900">
              <a:lnSpc>
                <a:spcPct val="150000"/>
              </a:lnSpc>
              <a:buFont typeface="Arial" panose="020B0604020202020204" pitchFamily="34" charset="0"/>
              <a:buChar char="•"/>
            </a:pPr>
            <a:r>
              <a:rPr lang="en-US" sz="1400" b="0" i="0" dirty="0">
                <a:effectLst/>
                <a:latin typeface="var(--font-fk-grotesk)"/>
              </a:rPr>
              <a:t>Threshold Values of Support &amp; Confidence</a:t>
            </a:r>
          </a:p>
          <a:p>
            <a:pPr marL="342900" indent="-342900" algn="l">
              <a:lnSpc>
                <a:spcPct val="150000"/>
              </a:lnSpc>
              <a:buFont typeface="+mj-lt"/>
              <a:buAutoNum type="arabicPeriod"/>
            </a:pPr>
            <a:r>
              <a:rPr lang="en-US" sz="1400" dirty="0">
                <a:latin typeface="var(--font-fk-grotesk)"/>
              </a:rPr>
              <a:t>Associations Identified</a:t>
            </a:r>
          </a:p>
          <a:p>
            <a:pPr marL="800100" lvl="1" indent="-342900">
              <a:lnSpc>
                <a:spcPct val="150000"/>
              </a:lnSpc>
              <a:buFont typeface="Arial" panose="020B0604020202020204" pitchFamily="34" charset="0"/>
              <a:buChar char="•"/>
            </a:pPr>
            <a:r>
              <a:rPr lang="en-US" sz="1400" dirty="0">
                <a:latin typeface="var(--font-fk-grotesk)"/>
              </a:rPr>
              <a:t>Metrics Explanation</a:t>
            </a:r>
          </a:p>
          <a:p>
            <a:pPr marL="342900" indent="-342900">
              <a:lnSpc>
                <a:spcPct val="150000"/>
              </a:lnSpc>
              <a:buFont typeface="+mj-lt"/>
              <a:buAutoNum type="arabicPeriod"/>
            </a:pPr>
            <a:r>
              <a:rPr lang="en-US" sz="1400" dirty="0">
                <a:latin typeface="var(--font-fk-grotesk)"/>
              </a:rPr>
              <a:t>Suggestion of Possible Combos &amp; Offers</a:t>
            </a:r>
          </a:p>
          <a:p>
            <a:pPr marL="800100" lvl="1" indent="-342900">
              <a:lnSpc>
                <a:spcPct val="150000"/>
              </a:lnSpc>
              <a:buFont typeface="Arial" panose="020B0604020202020204" pitchFamily="34" charset="0"/>
              <a:buChar char="•"/>
            </a:pPr>
            <a:r>
              <a:rPr lang="en-US" sz="1400" dirty="0">
                <a:latin typeface="var(--font-fk-grotesk)"/>
              </a:rPr>
              <a:t>Recommendations</a:t>
            </a:r>
          </a:p>
          <a:p>
            <a:pPr marL="1257300" lvl="2" indent="-342900">
              <a:lnSpc>
                <a:spcPct val="150000"/>
              </a:lnSpc>
              <a:buFont typeface="Arial" panose="020B0604020202020204" pitchFamily="34" charset="0"/>
              <a:buChar char="•"/>
            </a:pPr>
            <a:r>
              <a:rPr lang="en-US" sz="1400" dirty="0">
                <a:latin typeface="var(--font-fk-grotesk)"/>
              </a:rPr>
              <a:t>High-Frequency Item Combos</a:t>
            </a:r>
          </a:p>
          <a:p>
            <a:pPr marL="1257300" lvl="2" indent="-342900">
              <a:lnSpc>
                <a:spcPct val="150000"/>
              </a:lnSpc>
              <a:buFont typeface="Arial" panose="020B0604020202020204" pitchFamily="34" charset="0"/>
              <a:buChar char="•"/>
            </a:pPr>
            <a:r>
              <a:rPr lang="en-US" sz="1400" dirty="0">
                <a:latin typeface="var(--font-fk-grotesk)"/>
              </a:rPr>
              <a:t>Complementary Product Discounts</a:t>
            </a:r>
          </a:p>
          <a:p>
            <a:pPr marL="1257300" lvl="2" indent="-342900">
              <a:lnSpc>
                <a:spcPct val="150000"/>
              </a:lnSpc>
              <a:buFont typeface="Arial" panose="020B0604020202020204" pitchFamily="34" charset="0"/>
              <a:buChar char="•"/>
            </a:pPr>
            <a:r>
              <a:rPr lang="en-US" sz="1400" dirty="0">
                <a:latin typeface="var(--font-fk-grotesk)"/>
              </a:rPr>
              <a:t>Bundled Combos for Regular Items</a:t>
            </a:r>
          </a:p>
          <a:p>
            <a:pPr marL="1257300" lvl="2" indent="-342900">
              <a:lnSpc>
                <a:spcPct val="150000"/>
              </a:lnSpc>
              <a:buFont typeface="Arial" panose="020B0604020202020204" pitchFamily="34" charset="0"/>
              <a:buChar char="•"/>
            </a:pPr>
            <a:r>
              <a:rPr lang="en-US" sz="1400" dirty="0">
                <a:latin typeface="var(--font-fk-grotesk)"/>
              </a:rPr>
              <a:t>Weekend Deals for Impulse Purchases</a:t>
            </a:r>
          </a:p>
          <a:p>
            <a:pPr marL="1257300" lvl="2" indent="-342900">
              <a:lnSpc>
                <a:spcPct val="150000"/>
              </a:lnSpc>
              <a:buFont typeface="Arial" panose="020B0604020202020204" pitchFamily="34" charset="0"/>
              <a:buChar char="•"/>
            </a:pPr>
            <a:r>
              <a:rPr lang="en-US" sz="1400" dirty="0">
                <a:latin typeface="var(--font-fk-grotesk)"/>
              </a:rPr>
              <a:t>Buy One, Get One (BOGO) Offers</a:t>
            </a:r>
          </a:p>
          <a:p>
            <a:pPr marL="1257300" lvl="2" indent="-342900">
              <a:lnSpc>
                <a:spcPct val="150000"/>
              </a:lnSpc>
              <a:buFont typeface="Arial" panose="020B0604020202020204" pitchFamily="34" charset="0"/>
              <a:buChar char="•"/>
            </a:pPr>
            <a:r>
              <a:rPr lang="en-US" sz="1400" dirty="0">
                <a:latin typeface="var(--font-fk-grotesk)"/>
              </a:rPr>
              <a:t>Seasonal Combos</a:t>
            </a:r>
          </a:p>
        </p:txBody>
      </p:sp>
      <p:sp>
        <p:nvSpPr>
          <p:cNvPr id="6" name="Title 5">
            <a:extLst>
              <a:ext uri="{FF2B5EF4-FFF2-40B4-BE49-F238E27FC236}">
                <a16:creationId xmlns:a16="http://schemas.microsoft.com/office/drawing/2014/main" id="{6F184A0C-9BEC-C286-0D96-CDD0FA89DB13}"/>
              </a:ext>
            </a:extLst>
          </p:cNvPr>
          <p:cNvSpPr>
            <a:spLocks noGrp="1"/>
          </p:cNvSpPr>
          <p:nvPr>
            <p:ph type="title"/>
          </p:nvPr>
        </p:nvSpPr>
        <p:spPr>
          <a:xfrm>
            <a:off x="483511" y="73109"/>
            <a:ext cx="11222181" cy="545197"/>
          </a:xfrm>
        </p:spPr>
        <p:txBody>
          <a:bodyPr/>
          <a:lstStyle/>
          <a:p>
            <a:r>
              <a:rPr lang="en-US" dirty="0"/>
              <a:t>Part B</a:t>
            </a:r>
          </a:p>
        </p:txBody>
      </p:sp>
    </p:spTree>
    <p:extLst>
      <p:ext uri="{BB962C8B-B14F-4D97-AF65-F5344CB8AC3E}">
        <p14:creationId xmlns:p14="http://schemas.microsoft.com/office/powerpoint/2010/main" val="130937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0" y="0"/>
            <a:ext cx="5917324" cy="557047"/>
          </a:xfrm>
        </p:spPr>
        <p:txBody>
          <a:bodyPr lIns="640080" tIns="0" rIns="0" bIns="91440"/>
          <a:lstStyle/>
          <a:p>
            <a:r>
              <a:rPr lang="en-US" sz="2800" dirty="0"/>
              <a:t>Problem Statement</a:t>
            </a:r>
          </a:p>
        </p:txBody>
      </p:sp>
      <p:sp>
        <p:nvSpPr>
          <p:cNvPr id="19" name="TextBox 18">
            <a:extLst>
              <a:ext uri="{FF2B5EF4-FFF2-40B4-BE49-F238E27FC236}">
                <a16:creationId xmlns:a16="http://schemas.microsoft.com/office/drawing/2014/main" id="{C0486693-B48D-4CB8-A07A-46D258C66356}"/>
              </a:ext>
            </a:extLst>
          </p:cNvPr>
          <p:cNvSpPr txBox="1"/>
          <p:nvPr/>
        </p:nvSpPr>
        <p:spPr>
          <a:xfrm>
            <a:off x="618309" y="618309"/>
            <a:ext cx="11159163" cy="1917128"/>
          </a:xfrm>
          <a:prstGeom prst="rect">
            <a:avLst/>
          </a:prstGeom>
          <a:noFill/>
        </p:spPr>
        <p:txBody>
          <a:bodyPr wrap="square" rtlCol="0">
            <a:spAutoFit/>
          </a:bodyPr>
          <a:lstStyle/>
          <a:p>
            <a:pPr marL="0" marR="0" algn="just">
              <a:lnSpc>
                <a:spcPct val="30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A grocery store shared the transactional data with you. Your job is to conduct a thorough analysis of Point of Sale (POS) data, identify the most commonly occurring sets of items in the customer orders, and provide recommendations through which a grocery store can increase its revenue by popular combo offers &amp; discounts for customers.</a:t>
            </a:r>
          </a:p>
        </p:txBody>
      </p:sp>
      <p:sp>
        <p:nvSpPr>
          <p:cNvPr id="20" name="Title 5">
            <a:extLst>
              <a:ext uri="{FF2B5EF4-FFF2-40B4-BE49-F238E27FC236}">
                <a16:creationId xmlns:a16="http://schemas.microsoft.com/office/drawing/2014/main" id="{32E74E10-8186-4169-9759-96EB60168482}"/>
              </a:ext>
            </a:extLst>
          </p:cNvPr>
          <p:cNvSpPr txBox="1">
            <a:spLocks/>
          </p:cNvSpPr>
          <p:nvPr/>
        </p:nvSpPr>
        <p:spPr>
          <a:xfrm>
            <a:off x="0" y="3000919"/>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Data Overview</a:t>
            </a:r>
          </a:p>
        </p:txBody>
      </p:sp>
      <p:sp>
        <p:nvSpPr>
          <p:cNvPr id="23" name="TextBox 22">
            <a:extLst>
              <a:ext uri="{FF2B5EF4-FFF2-40B4-BE49-F238E27FC236}">
                <a16:creationId xmlns:a16="http://schemas.microsoft.com/office/drawing/2014/main" id="{950EC5C1-319A-4B81-A85C-DAF154662F56}"/>
              </a:ext>
            </a:extLst>
          </p:cNvPr>
          <p:cNvSpPr txBox="1"/>
          <p:nvPr/>
        </p:nvSpPr>
        <p:spPr>
          <a:xfrm>
            <a:off x="618309" y="3708512"/>
            <a:ext cx="11159163" cy="1270797"/>
          </a:xfrm>
          <a:prstGeom prst="rect">
            <a:avLst/>
          </a:prstGeom>
          <a:noFill/>
        </p:spPr>
        <p:txBody>
          <a:bodyPr wrap="square" rtlCol="0">
            <a:spAutoFit/>
          </a:bodyPr>
          <a:lstStyle/>
          <a:p>
            <a:pPr>
              <a:lnSpc>
                <a:spcPct val="300000"/>
              </a:lnSpc>
            </a:pPr>
            <a:r>
              <a:rPr lang="en-US" sz="1400" dirty="0">
                <a:latin typeface="var(--font-fk-grotesk)"/>
                <a:cs typeface="Arial" panose="020B0604020202020204" pitchFamily="34" charset="0"/>
              </a:rPr>
              <a:t>Dataset Contains one sheets namely [‘dataset group']. Which contains 3 Columns &amp; 20641 Rows. There are no missing values. Date column need to altered to correct format.</a:t>
            </a:r>
          </a:p>
        </p:txBody>
      </p:sp>
    </p:spTree>
    <p:extLst>
      <p:ext uri="{BB962C8B-B14F-4D97-AF65-F5344CB8AC3E}">
        <p14:creationId xmlns:p14="http://schemas.microsoft.com/office/powerpoint/2010/main" val="1099180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9" name="TextBox 8">
            <a:extLst>
              <a:ext uri="{FF2B5EF4-FFF2-40B4-BE49-F238E27FC236}">
                <a16:creationId xmlns:a16="http://schemas.microsoft.com/office/drawing/2014/main" id="{45DA255C-094A-4732-8D3F-E704DE984BBA}"/>
              </a:ext>
            </a:extLst>
          </p:cNvPr>
          <p:cNvSpPr txBox="1"/>
          <p:nvPr/>
        </p:nvSpPr>
        <p:spPr>
          <a:xfrm>
            <a:off x="539602" y="861760"/>
            <a:ext cx="11192150" cy="705258"/>
          </a:xfrm>
          <a:prstGeom prst="rect">
            <a:avLst/>
          </a:prstGeom>
          <a:noFill/>
        </p:spPr>
        <p:txBody>
          <a:bodyPr wrap="square">
            <a:spAutoFit/>
          </a:bodyPr>
          <a:lstStyle/>
          <a:p>
            <a:pPr>
              <a:lnSpc>
                <a:spcPct val="150000"/>
              </a:lnSpc>
            </a:pPr>
            <a:r>
              <a:rPr lang="en-US" sz="1400" dirty="0">
                <a:latin typeface="var(--font-fk-grotesk)"/>
              </a:rPr>
              <a:t>Performed exploratory analysis and list out the insights from them. </a:t>
            </a:r>
          </a:p>
          <a:p>
            <a:pPr>
              <a:lnSpc>
                <a:spcPct val="150000"/>
              </a:lnSpc>
            </a:pPr>
            <a:r>
              <a:rPr lang="en-US" sz="1400" dirty="0">
                <a:latin typeface="var(--font-fk-grotesk)"/>
              </a:rPr>
              <a:t>Tool Used: KNIME</a:t>
            </a:r>
          </a:p>
        </p:txBody>
      </p:sp>
      <p:sp>
        <p:nvSpPr>
          <p:cNvPr id="4" name="TextBox 3">
            <a:extLst>
              <a:ext uri="{FF2B5EF4-FFF2-40B4-BE49-F238E27FC236}">
                <a16:creationId xmlns:a16="http://schemas.microsoft.com/office/drawing/2014/main" id="{A7E8CAA5-B1B0-477D-A131-95BE20ACA668}"/>
              </a:ext>
            </a:extLst>
          </p:cNvPr>
          <p:cNvSpPr txBox="1"/>
          <p:nvPr/>
        </p:nvSpPr>
        <p:spPr>
          <a:xfrm>
            <a:off x="539602" y="1632338"/>
            <a:ext cx="11036702" cy="496443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400" dirty="0">
                <a:latin typeface="var(--font-fk-grotesk)"/>
              </a:rPr>
              <a:t>Total No. Of Sales Records  = 20641.</a:t>
            </a:r>
          </a:p>
          <a:p>
            <a:pPr marL="285750" indent="-285750">
              <a:lnSpc>
                <a:spcPct val="200000"/>
              </a:lnSpc>
              <a:buFont typeface="Arial" panose="020B0604020202020204" pitchFamily="34" charset="0"/>
              <a:buChar char="•"/>
            </a:pPr>
            <a:r>
              <a:rPr lang="en-US" sz="1400" dirty="0">
                <a:latin typeface="var(--font-fk-grotesk)"/>
              </a:rPr>
              <a:t>Dataset have 3 Columns.</a:t>
            </a:r>
          </a:p>
          <a:p>
            <a:pPr marL="285750" indent="-285750">
              <a:lnSpc>
                <a:spcPct val="200000"/>
              </a:lnSpc>
              <a:buFont typeface="Arial" panose="020B0604020202020204" pitchFamily="34" charset="0"/>
              <a:buChar char="•"/>
            </a:pPr>
            <a:r>
              <a:rPr lang="en-US" sz="1400" dirty="0">
                <a:latin typeface="var(--font-fk-grotesk)"/>
              </a:rPr>
              <a:t>No Missing Entries.</a:t>
            </a:r>
          </a:p>
          <a:p>
            <a:pPr marL="285750" indent="-285750">
              <a:lnSpc>
                <a:spcPct val="200000"/>
              </a:lnSpc>
              <a:buFont typeface="Arial" panose="020B0604020202020204" pitchFamily="34" charset="0"/>
              <a:buChar char="•"/>
            </a:pPr>
            <a:r>
              <a:rPr lang="en-US" sz="1400" dirty="0">
                <a:latin typeface="var(--font-fk-grotesk)"/>
              </a:rPr>
              <a:t>Zero Duplicate Entries.</a:t>
            </a:r>
          </a:p>
          <a:p>
            <a:pPr marL="285750" indent="-285750">
              <a:lnSpc>
                <a:spcPct val="200000"/>
              </a:lnSpc>
              <a:buFont typeface="Arial" panose="020B0604020202020204" pitchFamily="34" charset="0"/>
              <a:buChar char="•"/>
            </a:pPr>
            <a:r>
              <a:rPr lang="en-US" sz="1400" dirty="0">
                <a:latin typeface="var(--font-fk-grotesk)"/>
              </a:rPr>
              <a:t>Dataset has records from 1</a:t>
            </a:r>
            <a:r>
              <a:rPr lang="en-US" sz="1400" baseline="30000" dirty="0">
                <a:latin typeface="var(--font-fk-grotesk)"/>
              </a:rPr>
              <a:t>st</a:t>
            </a:r>
            <a:r>
              <a:rPr lang="en-US" sz="1400" dirty="0">
                <a:latin typeface="var(--font-fk-grotesk)"/>
              </a:rPr>
              <a:t> Jan 2018 to 26</a:t>
            </a:r>
            <a:r>
              <a:rPr lang="en-US" sz="1400" baseline="30000" dirty="0">
                <a:latin typeface="var(--font-fk-grotesk)"/>
              </a:rPr>
              <a:t>th</a:t>
            </a:r>
            <a:r>
              <a:rPr lang="en-US" sz="1400" dirty="0">
                <a:latin typeface="var(--font-fk-grotesk)"/>
              </a:rPr>
              <a:t> Feb 2020.</a:t>
            </a:r>
          </a:p>
          <a:p>
            <a:pPr marL="285750" indent="-285750">
              <a:lnSpc>
                <a:spcPct val="200000"/>
              </a:lnSpc>
              <a:buFont typeface="Arial" panose="020B0604020202020204" pitchFamily="34" charset="0"/>
              <a:buChar char="•"/>
            </a:pPr>
            <a:r>
              <a:rPr lang="en-US" sz="1400" dirty="0">
                <a:latin typeface="var(--font-fk-grotesk)"/>
              </a:rPr>
              <a:t>There 37 Range of Products.</a:t>
            </a:r>
          </a:p>
          <a:p>
            <a:pPr marL="285750" indent="-285750">
              <a:lnSpc>
                <a:spcPct val="200000"/>
              </a:lnSpc>
              <a:buFont typeface="Arial" panose="020B0604020202020204" pitchFamily="34" charset="0"/>
              <a:buChar char="•"/>
            </a:pPr>
            <a:r>
              <a:rPr lang="en-US" sz="1400" dirty="0">
                <a:latin typeface="var(--font-fk-grotesk)"/>
              </a:rPr>
              <a:t>Maximum transactions of 113 were made on 8</a:t>
            </a:r>
            <a:r>
              <a:rPr lang="en-US" sz="1400" baseline="30000" dirty="0">
                <a:latin typeface="var(--font-fk-grotesk)"/>
              </a:rPr>
              <a:t>th</a:t>
            </a:r>
            <a:r>
              <a:rPr lang="en-US" sz="1400" dirty="0">
                <a:latin typeface="var(--font-fk-grotesk)"/>
              </a:rPr>
              <a:t> Feb 2019.</a:t>
            </a:r>
          </a:p>
          <a:p>
            <a:pPr marL="285750" indent="-285750">
              <a:lnSpc>
                <a:spcPct val="200000"/>
              </a:lnSpc>
              <a:buFont typeface="Arial" panose="020B0604020202020204" pitchFamily="34" charset="0"/>
              <a:buChar char="•"/>
            </a:pPr>
            <a:r>
              <a:rPr lang="en-US" sz="1400" dirty="0">
                <a:latin typeface="var(--font-fk-grotesk)"/>
              </a:rPr>
              <a:t>Average number products brought in an order was 18.</a:t>
            </a:r>
          </a:p>
          <a:p>
            <a:pPr marL="285750" indent="-285750">
              <a:lnSpc>
                <a:spcPct val="200000"/>
              </a:lnSpc>
              <a:buFont typeface="Arial" panose="020B0604020202020204" pitchFamily="34" charset="0"/>
              <a:buChar char="•"/>
            </a:pPr>
            <a:r>
              <a:rPr lang="en-US" sz="1400" dirty="0">
                <a:latin typeface="var(--font-fk-grotesk)"/>
              </a:rPr>
              <a:t>Store did not provided data for Q4 (Oct, Nov &amp; Dec), So lets assume the store was closed during Q4.</a:t>
            </a:r>
          </a:p>
          <a:p>
            <a:pPr marL="285750" indent="-285750">
              <a:lnSpc>
                <a:spcPct val="200000"/>
              </a:lnSpc>
              <a:buFont typeface="Arial" panose="020B0604020202020204" pitchFamily="34" charset="0"/>
              <a:buChar char="•"/>
            </a:pPr>
            <a:r>
              <a:rPr lang="en-US" sz="1400" dirty="0">
                <a:latin typeface="var(--font-fk-grotesk)"/>
              </a:rPr>
              <a:t>Poultry was highest ordered product.</a:t>
            </a:r>
          </a:p>
          <a:p>
            <a:pPr marL="285750" indent="-285750">
              <a:lnSpc>
                <a:spcPct val="200000"/>
              </a:lnSpc>
              <a:buFont typeface="Arial" panose="020B0604020202020204" pitchFamily="34" charset="0"/>
              <a:buChar char="•"/>
            </a:pPr>
            <a:r>
              <a:rPr lang="en-US" sz="1400" dirty="0">
                <a:latin typeface="var(--font-fk-grotesk)"/>
              </a:rPr>
              <a:t>Hand soap was the least ordered product.</a:t>
            </a:r>
          </a:p>
          <a:p>
            <a:pPr marL="171450" indent="-171450">
              <a:lnSpc>
                <a:spcPct val="200000"/>
              </a:lnSpc>
              <a:buFont typeface="Arial" panose="020B0604020202020204" pitchFamily="34" charset="0"/>
              <a:buChar char="•"/>
            </a:pPr>
            <a:endParaRPr lang="en-US" sz="500" dirty="0">
              <a:latin typeface="var(--font-fk-grotesk)"/>
            </a:endParaRPr>
          </a:p>
        </p:txBody>
      </p:sp>
    </p:spTree>
    <p:extLst>
      <p:ext uri="{BB962C8B-B14F-4D97-AF65-F5344CB8AC3E}">
        <p14:creationId xmlns:p14="http://schemas.microsoft.com/office/powerpoint/2010/main" val="544798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39602" y="818522"/>
            <a:ext cx="10972694" cy="893771"/>
          </a:xfrm>
          <a:prstGeom prst="rect">
            <a:avLst/>
          </a:prstGeom>
          <a:noFill/>
        </p:spPr>
        <p:txBody>
          <a:bodyPr wrap="square" rtlCol="0">
            <a:spAutoFit/>
          </a:bodyPr>
          <a:lstStyle/>
          <a:p>
            <a:pPr>
              <a:lnSpc>
                <a:spcPct val="200000"/>
              </a:lnSpc>
            </a:pPr>
            <a:r>
              <a:rPr lang="en-US" sz="1400" dirty="0">
                <a:latin typeface="var(--font-fk-grotesk)"/>
              </a:rPr>
              <a:t>Statistical Summary:</a:t>
            </a:r>
          </a:p>
          <a:p>
            <a:pPr marL="285750" indent="-285750">
              <a:lnSpc>
                <a:spcPct val="200000"/>
              </a:lnSpc>
              <a:buFont typeface="Arial" panose="020B0604020202020204" pitchFamily="34" charset="0"/>
              <a:buChar char="•"/>
            </a:pPr>
            <a:r>
              <a:rPr lang="en-US" sz="1400" dirty="0">
                <a:latin typeface="var(--font-fk-grotesk)"/>
              </a:rPr>
              <a:t>1139 Number of Invoice and its retailed data was provided.</a:t>
            </a:r>
          </a:p>
        </p:txBody>
      </p:sp>
      <p:pic>
        <p:nvPicPr>
          <p:cNvPr id="5" name="Picture 4">
            <a:extLst>
              <a:ext uri="{FF2B5EF4-FFF2-40B4-BE49-F238E27FC236}">
                <a16:creationId xmlns:a16="http://schemas.microsoft.com/office/drawing/2014/main" id="{0507F237-8846-44CA-B8B3-15F847B94907}"/>
              </a:ext>
            </a:extLst>
          </p:cNvPr>
          <p:cNvPicPr>
            <a:picLocks noChangeAspect="1"/>
          </p:cNvPicPr>
          <p:nvPr/>
        </p:nvPicPr>
        <p:blipFill>
          <a:blip r:embed="rId2"/>
          <a:stretch>
            <a:fillRect/>
          </a:stretch>
        </p:blipFill>
        <p:spPr>
          <a:xfrm>
            <a:off x="1263974" y="1712293"/>
            <a:ext cx="9664052" cy="1412338"/>
          </a:xfrm>
          <a:prstGeom prst="rect">
            <a:avLst/>
          </a:prstGeom>
        </p:spPr>
      </p:pic>
      <p:sp>
        <p:nvSpPr>
          <p:cNvPr id="6" name="TextBox 5">
            <a:extLst>
              <a:ext uri="{FF2B5EF4-FFF2-40B4-BE49-F238E27FC236}">
                <a16:creationId xmlns:a16="http://schemas.microsoft.com/office/drawing/2014/main" id="{82904027-09C7-45FA-BD7D-9C96DF44BBD7}"/>
              </a:ext>
            </a:extLst>
          </p:cNvPr>
          <p:cNvSpPr txBox="1"/>
          <p:nvPr/>
        </p:nvSpPr>
        <p:spPr>
          <a:xfrm>
            <a:off x="609653" y="2982114"/>
            <a:ext cx="10972694" cy="89377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400" dirty="0">
                <a:latin typeface="var(--font-fk-grotesk)"/>
              </a:rPr>
              <a:t>Comparing of days of week Monday and Tuesday seems to have lowest transaction.</a:t>
            </a:r>
          </a:p>
          <a:p>
            <a:pPr marL="285750" indent="-285750">
              <a:lnSpc>
                <a:spcPct val="200000"/>
              </a:lnSpc>
              <a:buFont typeface="Arial" panose="020B0604020202020204" pitchFamily="34" charset="0"/>
              <a:buChar char="•"/>
            </a:pPr>
            <a:r>
              <a:rPr lang="en-US" sz="1400" dirty="0">
                <a:latin typeface="var(--font-fk-grotesk)"/>
              </a:rPr>
              <a:t>Dataset do not have data 26</a:t>
            </a:r>
            <a:r>
              <a:rPr lang="en-US" sz="1400" baseline="30000" dirty="0">
                <a:latin typeface="var(--font-fk-grotesk)"/>
              </a:rPr>
              <a:t>th</a:t>
            </a:r>
            <a:r>
              <a:rPr lang="en-US" sz="1400" dirty="0">
                <a:latin typeface="var(--font-fk-grotesk)"/>
              </a:rPr>
              <a:t> Feb 2020, may be store was closed because or Corona Pandemic.</a:t>
            </a:r>
          </a:p>
        </p:txBody>
      </p:sp>
      <p:pic>
        <p:nvPicPr>
          <p:cNvPr id="3" name="Picture 2">
            <a:extLst>
              <a:ext uri="{FF2B5EF4-FFF2-40B4-BE49-F238E27FC236}">
                <a16:creationId xmlns:a16="http://schemas.microsoft.com/office/drawing/2014/main" id="{BFDB6FB1-7C7A-42AD-8A7A-A40FD3246481}"/>
              </a:ext>
            </a:extLst>
          </p:cNvPr>
          <p:cNvPicPr>
            <a:picLocks noChangeAspect="1"/>
          </p:cNvPicPr>
          <p:nvPr/>
        </p:nvPicPr>
        <p:blipFill>
          <a:blip r:embed="rId3"/>
          <a:stretch>
            <a:fillRect/>
          </a:stretch>
        </p:blipFill>
        <p:spPr>
          <a:xfrm>
            <a:off x="2829676" y="3990970"/>
            <a:ext cx="6532648" cy="2839598"/>
          </a:xfrm>
          <a:prstGeom prst="rect">
            <a:avLst/>
          </a:prstGeom>
        </p:spPr>
      </p:pic>
    </p:spTree>
    <p:extLst>
      <p:ext uri="{BB962C8B-B14F-4D97-AF65-F5344CB8AC3E}">
        <p14:creationId xmlns:p14="http://schemas.microsoft.com/office/powerpoint/2010/main" val="470603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pic>
        <p:nvPicPr>
          <p:cNvPr id="3" name="Picture 2">
            <a:extLst>
              <a:ext uri="{FF2B5EF4-FFF2-40B4-BE49-F238E27FC236}">
                <a16:creationId xmlns:a16="http://schemas.microsoft.com/office/drawing/2014/main" id="{5C63B575-E93D-4E71-B94A-B190491C0024}"/>
              </a:ext>
            </a:extLst>
          </p:cNvPr>
          <p:cNvPicPr>
            <a:picLocks noChangeAspect="1"/>
          </p:cNvPicPr>
          <p:nvPr/>
        </p:nvPicPr>
        <p:blipFill>
          <a:blip r:embed="rId2"/>
          <a:stretch>
            <a:fillRect/>
          </a:stretch>
        </p:blipFill>
        <p:spPr>
          <a:xfrm>
            <a:off x="3913738" y="557046"/>
            <a:ext cx="8262973" cy="6035778"/>
          </a:xfrm>
          <a:prstGeom prst="rect">
            <a:avLst/>
          </a:prstGeom>
        </p:spPr>
      </p:pic>
      <p:sp>
        <p:nvSpPr>
          <p:cNvPr id="4" name="TextBox 3">
            <a:extLst>
              <a:ext uri="{FF2B5EF4-FFF2-40B4-BE49-F238E27FC236}">
                <a16:creationId xmlns:a16="http://schemas.microsoft.com/office/drawing/2014/main" id="{A7E8CAA5-B1B0-477D-A131-95BE20ACA668}"/>
              </a:ext>
            </a:extLst>
          </p:cNvPr>
          <p:cNvSpPr txBox="1"/>
          <p:nvPr/>
        </p:nvSpPr>
        <p:spPr>
          <a:xfrm>
            <a:off x="631042" y="1783709"/>
            <a:ext cx="3282696" cy="3290581"/>
          </a:xfrm>
          <a:prstGeom prst="rect">
            <a:avLst/>
          </a:prstGeom>
          <a:noFill/>
        </p:spPr>
        <p:txBody>
          <a:bodyPr wrap="square" rtlCol="0">
            <a:spAutoFit/>
          </a:bodyPr>
          <a:lstStyle/>
          <a:p>
            <a:pPr>
              <a:lnSpc>
                <a:spcPct val="150000"/>
              </a:lnSpc>
            </a:pPr>
            <a:r>
              <a:rPr lang="en-US" sz="1400" dirty="0">
                <a:latin typeface="var(--font-fk-grotesk)"/>
              </a:rPr>
              <a:t>Insights from Weekly Trends:</a:t>
            </a:r>
          </a:p>
          <a:p>
            <a:pPr>
              <a:lnSpc>
                <a:spcPct val="150000"/>
              </a:lnSpc>
            </a:pPr>
            <a:r>
              <a:rPr lang="en-US" sz="1400" dirty="0">
                <a:latin typeface="var(--font-fk-grotesk)"/>
              </a:rPr>
              <a:t>• The metric experiences major week-to-week fluctuations, indicating high variability in the business performance, which could be influenced by factors like seasonality, promotions, or other external events.</a:t>
            </a:r>
          </a:p>
          <a:p>
            <a:pPr>
              <a:lnSpc>
                <a:spcPct val="150000"/>
              </a:lnSpc>
            </a:pPr>
            <a:r>
              <a:rPr lang="en-US" sz="1400" dirty="0">
                <a:latin typeface="var(--font-fk-grotesk)"/>
              </a:rPr>
              <a:t>• The overall trend shows a gradual decline in the metric over the time period shown.</a:t>
            </a:r>
          </a:p>
        </p:txBody>
      </p:sp>
    </p:spTree>
    <p:extLst>
      <p:ext uri="{BB962C8B-B14F-4D97-AF65-F5344CB8AC3E}">
        <p14:creationId xmlns:p14="http://schemas.microsoft.com/office/powerpoint/2010/main" val="299696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39602" y="2395728"/>
            <a:ext cx="3282696" cy="2644250"/>
          </a:xfrm>
          <a:prstGeom prst="rect">
            <a:avLst/>
          </a:prstGeom>
          <a:noFill/>
        </p:spPr>
        <p:txBody>
          <a:bodyPr wrap="square" rtlCol="0">
            <a:spAutoFit/>
          </a:bodyPr>
          <a:lstStyle/>
          <a:p>
            <a:pPr>
              <a:lnSpc>
                <a:spcPct val="150000"/>
              </a:lnSpc>
            </a:pPr>
            <a:r>
              <a:rPr lang="en-US" sz="1400" dirty="0">
                <a:latin typeface="var(--font-fk-grotesk)"/>
              </a:rPr>
              <a:t>Insights from Monthly Trends:</a:t>
            </a:r>
          </a:p>
          <a:p>
            <a:pPr>
              <a:lnSpc>
                <a:spcPct val="150000"/>
              </a:lnSpc>
            </a:pPr>
            <a:r>
              <a:rPr lang="en-US" sz="1400" dirty="0">
                <a:latin typeface="var(--font-fk-grotesk)"/>
              </a:rPr>
              <a:t>• The metric exhibits large month-to-month variations, with sharp peaks and valleys throughout the time period.</a:t>
            </a:r>
          </a:p>
          <a:p>
            <a:pPr>
              <a:lnSpc>
                <a:spcPct val="150000"/>
              </a:lnSpc>
            </a:pPr>
            <a:r>
              <a:rPr lang="en-US" sz="1400" dirty="0">
                <a:latin typeface="var(--font-fk-grotesk)"/>
              </a:rPr>
              <a:t>• The overall trend shows a gradual decline in the metric's value, suggesting a downward trajectory in the business performance.</a:t>
            </a:r>
          </a:p>
        </p:txBody>
      </p:sp>
      <p:pic>
        <p:nvPicPr>
          <p:cNvPr id="5" name="Picture 4">
            <a:extLst>
              <a:ext uri="{FF2B5EF4-FFF2-40B4-BE49-F238E27FC236}">
                <a16:creationId xmlns:a16="http://schemas.microsoft.com/office/drawing/2014/main" id="{529E02B1-7A75-4315-8E9B-3466F4A9909F}"/>
              </a:ext>
            </a:extLst>
          </p:cNvPr>
          <p:cNvPicPr>
            <a:picLocks noChangeAspect="1"/>
          </p:cNvPicPr>
          <p:nvPr/>
        </p:nvPicPr>
        <p:blipFill>
          <a:blip r:embed="rId2"/>
          <a:stretch>
            <a:fillRect/>
          </a:stretch>
        </p:blipFill>
        <p:spPr>
          <a:xfrm>
            <a:off x="3629687" y="642085"/>
            <a:ext cx="8303233" cy="6065187"/>
          </a:xfrm>
          <a:prstGeom prst="rect">
            <a:avLst/>
          </a:prstGeom>
        </p:spPr>
      </p:pic>
    </p:spTree>
    <p:extLst>
      <p:ext uri="{BB962C8B-B14F-4D97-AF65-F5344CB8AC3E}">
        <p14:creationId xmlns:p14="http://schemas.microsoft.com/office/powerpoint/2010/main" val="3458590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39602" y="975796"/>
            <a:ext cx="3282696" cy="4906408"/>
          </a:xfrm>
          <a:prstGeom prst="rect">
            <a:avLst/>
          </a:prstGeom>
          <a:noFill/>
        </p:spPr>
        <p:txBody>
          <a:bodyPr wrap="square" rtlCol="0">
            <a:spAutoFit/>
          </a:bodyPr>
          <a:lstStyle/>
          <a:p>
            <a:pPr>
              <a:lnSpc>
                <a:spcPct val="150000"/>
              </a:lnSpc>
            </a:pPr>
            <a:r>
              <a:rPr lang="en-US" sz="1400" dirty="0">
                <a:latin typeface="var(--font-fk-grotesk)"/>
              </a:rPr>
              <a:t>Insights from Quarterly Trends:</a:t>
            </a:r>
          </a:p>
          <a:p>
            <a:pPr>
              <a:lnSpc>
                <a:spcPct val="150000"/>
              </a:lnSpc>
            </a:pPr>
            <a:r>
              <a:rPr lang="en-US" sz="1400" dirty="0">
                <a:latin typeface="var(--font-fk-grotesk)"/>
              </a:rPr>
              <a:t>• The metric shows large differences in value across the three quarters presented, indicating substantial quarter-to-quarter fluctuations.</a:t>
            </a:r>
          </a:p>
          <a:p>
            <a:pPr>
              <a:lnSpc>
                <a:spcPct val="150000"/>
              </a:lnSpc>
            </a:pPr>
            <a:r>
              <a:rPr lang="en-US" sz="1400" dirty="0">
                <a:latin typeface="var(--font-fk-grotesk)"/>
              </a:rPr>
              <a:t>• The first quarter has the highest metric value, significantly higher than the other two quarters shown.</a:t>
            </a:r>
          </a:p>
          <a:p>
            <a:pPr>
              <a:lnSpc>
                <a:spcPct val="150000"/>
              </a:lnSpc>
            </a:pPr>
            <a:r>
              <a:rPr lang="en-US" sz="1400" dirty="0">
                <a:latin typeface="var(--font-fk-grotesk)"/>
              </a:rPr>
              <a:t>• The variations in quarterly values suggest the business may experience seasonal patterns, with a stronger performance in the first quarter compared to the others.</a:t>
            </a:r>
          </a:p>
          <a:p>
            <a:pPr>
              <a:lnSpc>
                <a:spcPct val="150000"/>
              </a:lnSpc>
            </a:pPr>
            <a:r>
              <a:rPr lang="en-US" sz="1400" dirty="0">
                <a:latin typeface="var(--font-fk-grotesk)"/>
              </a:rPr>
              <a:t>• Note – Q4 Data was not provided.</a:t>
            </a:r>
          </a:p>
          <a:p>
            <a:pPr>
              <a:lnSpc>
                <a:spcPct val="150000"/>
              </a:lnSpc>
            </a:pPr>
            <a:endParaRPr lang="en-US" sz="1400" dirty="0">
              <a:latin typeface="var(--font-fk-grotesk)"/>
            </a:endParaRPr>
          </a:p>
        </p:txBody>
      </p:sp>
      <p:pic>
        <p:nvPicPr>
          <p:cNvPr id="3" name="Picture 2">
            <a:extLst>
              <a:ext uri="{FF2B5EF4-FFF2-40B4-BE49-F238E27FC236}">
                <a16:creationId xmlns:a16="http://schemas.microsoft.com/office/drawing/2014/main" id="{E766AF4E-A995-49AE-AB08-47266292D170}"/>
              </a:ext>
            </a:extLst>
          </p:cNvPr>
          <p:cNvPicPr>
            <a:picLocks noChangeAspect="1"/>
          </p:cNvPicPr>
          <p:nvPr/>
        </p:nvPicPr>
        <p:blipFill>
          <a:blip r:embed="rId2"/>
          <a:stretch>
            <a:fillRect/>
          </a:stretch>
        </p:blipFill>
        <p:spPr>
          <a:xfrm>
            <a:off x="3822298" y="557046"/>
            <a:ext cx="8300525" cy="6063209"/>
          </a:xfrm>
          <a:prstGeom prst="rect">
            <a:avLst/>
          </a:prstGeom>
        </p:spPr>
      </p:pic>
    </p:spTree>
    <p:extLst>
      <p:ext uri="{BB962C8B-B14F-4D97-AF65-F5344CB8AC3E}">
        <p14:creationId xmlns:p14="http://schemas.microsoft.com/office/powerpoint/2010/main" val="68171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57890" y="1945292"/>
            <a:ext cx="3282696" cy="2967415"/>
          </a:xfrm>
          <a:prstGeom prst="rect">
            <a:avLst/>
          </a:prstGeom>
          <a:noFill/>
        </p:spPr>
        <p:txBody>
          <a:bodyPr wrap="square" rtlCol="0">
            <a:spAutoFit/>
          </a:bodyPr>
          <a:lstStyle/>
          <a:p>
            <a:pPr>
              <a:lnSpc>
                <a:spcPct val="150000"/>
              </a:lnSpc>
            </a:pPr>
            <a:r>
              <a:rPr lang="en-US" sz="1400" dirty="0">
                <a:latin typeface="var(--font-fk-grotesk)"/>
              </a:rPr>
              <a:t>Insights from Yearly Trends:</a:t>
            </a:r>
          </a:p>
          <a:p>
            <a:pPr>
              <a:lnSpc>
                <a:spcPct val="150000"/>
              </a:lnSpc>
            </a:pPr>
            <a:r>
              <a:rPr lang="en-US" sz="1400" dirty="0">
                <a:latin typeface="var(--font-fk-grotesk)"/>
              </a:rPr>
              <a:t>• The metric has Decreased substantially from 2018 to 2019, indicating Poor year-on-year performance improvement.</a:t>
            </a:r>
          </a:p>
          <a:p>
            <a:pPr>
              <a:lnSpc>
                <a:spcPct val="150000"/>
              </a:lnSpc>
            </a:pPr>
            <a:r>
              <a:rPr lang="en-US" sz="1400" dirty="0">
                <a:latin typeface="var(--font-fk-grotesk)"/>
              </a:rPr>
              <a:t>• Large Fall can be seen in 2020, that may be due to some external factor like Corona Pandemic.</a:t>
            </a:r>
          </a:p>
          <a:p>
            <a:pPr>
              <a:lnSpc>
                <a:spcPct val="150000"/>
              </a:lnSpc>
            </a:pPr>
            <a:r>
              <a:rPr lang="en-US" sz="1400" dirty="0">
                <a:latin typeface="var(--font-fk-grotesk)"/>
              </a:rPr>
              <a:t>• Note – Only first two-month data was available for year 2020.</a:t>
            </a:r>
          </a:p>
        </p:txBody>
      </p:sp>
      <p:pic>
        <p:nvPicPr>
          <p:cNvPr id="5" name="Picture 4">
            <a:extLst>
              <a:ext uri="{FF2B5EF4-FFF2-40B4-BE49-F238E27FC236}">
                <a16:creationId xmlns:a16="http://schemas.microsoft.com/office/drawing/2014/main" id="{DB57B9B0-6C08-4DDF-ADAC-46BB651B20B3}"/>
              </a:ext>
            </a:extLst>
          </p:cNvPr>
          <p:cNvPicPr>
            <a:picLocks noChangeAspect="1"/>
          </p:cNvPicPr>
          <p:nvPr/>
        </p:nvPicPr>
        <p:blipFill>
          <a:blip r:embed="rId2"/>
          <a:stretch>
            <a:fillRect/>
          </a:stretch>
        </p:blipFill>
        <p:spPr>
          <a:xfrm>
            <a:off x="3840587" y="557047"/>
            <a:ext cx="8351414" cy="6100381"/>
          </a:xfrm>
          <a:prstGeom prst="rect">
            <a:avLst/>
          </a:prstGeom>
        </p:spPr>
      </p:pic>
    </p:spTree>
    <p:extLst>
      <p:ext uri="{BB962C8B-B14F-4D97-AF65-F5344CB8AC3E}">
        <p14:creationId xmlns:p14="http://schemas.microsoft.com/office/powerpoint/2010/main" val="34612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94466" y="2415085"/>
            <a:ext cx="3282696" cy="3436005"/>
          </a:xfrm>
          <a:prstGeom prst="rect">
            <a:avLst/>
          </a:prstGeom>
          <a:noFill/>
        </p:spPr>
        <p:txBody>
          <a:bodyPr wrap="square" rtlCol="0">
            <a:spAutoFit/>
          </a:bodyPr>
          <a:lstStyle/>
          <a:p>
            <a:pPr marL="0" marR="0">
              <a:lnSpc>
                <a:spcPct val="120000"/>
              </a:lnSpc>
              <a:spcBef>
                <a:spcPts val="0"/>
              </a:spcBef>
              <a:spcAft>
                <a:spcPts val="0"/>
              </a:spcAft>
            </a:pPr>
            <a:r>
              <a:rPr lang="en-US" sz="1400" dirty="0">
                <a:latin typeface="var(--font-fk-grotesk)"/>
              </a:rPr>
              <a:t>Key insights from the "Product vs Order Count" plot:</a:t>
            </a:r>
          </a:p>
          <a:p>
            <a:pPr marL="0" marR="0">
              <a:lnSpc>
                <a:spcPct val="120000"/>
              </a:lnSpc>
              <a:spcBef>
                <a:spcPts val="0"/>
              </a:spcBef>
              <a:spcAft>
                <a:spcPts val="0"/>
              </a:spcAft>
            </a:pPr>
            <a:r>
              <a:rPr lang="en-US" sz="1400" dirty="0">
                <a:latin typeface="var(--font-fk-grotesk)"/>
              </a:rPr>
              <a:t>• The products with the highest order counts are poultry, cereals, and cheeses, indicating these are the top selling items.</a:t>
            </a:r>
          </a:p>
          <a:p>
            <a:pPr marL="0" marR="0">
              <a:lnSpc>
                <a:spcPct val="120000"/>
              </a:lnSpc>
              <a:spcBef>
                <a:spcPts val="0"/>
              </a:spcBef>
              <a:spcAft>
                <a:spcPts val="0"/>
              </a:spcAft>
            </a:pPr>
            <a:r>
              <a:rPr lang="en-US" sz="1400" dirty="0">
                <a:latin typeface="var(--font-fk-grotesk)"/>
              </a:rPr>
              <a:t>• Categories like lunch meat, juice, and dinner rolls show moderate order counts, suggesting they are reasonably popular products.</a:t>
            </a:r>
          </a:p>
          <a:p>
            <a:pPr marL="0" marR="0">
              <a:lnSpc>
                <a:spcPct val="120000"/>
              </a:lnSpc>
              <a:spcBef>
                <a:spcPts val="0"/>
              </a:spcBef>
              <a:spcAft>
                <a:spcPts val="0"/>
              </a:spcAft>
            </a:pPr>
            <a:r>
              <a:rPr lang="en-US" sz="1400" dirty="0">
                <a:latin typeface="var(--font-fk-grotesk)"/>
              </a:rPr>
              <a:t>• Items like sugar, fruits, and hand soap have relatively lower order counts, implying they may be slower moving products.</a:t>
            </a:r>
          </a:p>
        </p:txBody>
      </p:sp>
      <p:pic>
        <p:nvPicPr>
          <p:cNvPr id="3" name="Picture 2">
            <a:extLst>
              <a:ext uri="{FF2B5EF4-FFF2-40B4-BE49-F238E27FC236}">
                <a16:creationId xmlns:a16="http://schemas.microsoft.com/office/drawing/2014/main" id="{93894B78-57E8-4D7E-84A5-6BACAA4DD02D}"/>
              </a:ext>
            </a:extLst>
          </p:cNvPr>
          <p:cNvPicPr>
            <a:picLocks noChangeAspect="1"/>
          </p:cNvPicPr>
          <p:nvPr/>
        </p:nvPicPr>
        <p:blipFill>
          <a:blip r:embed="rId2"/>
          <a:stretch>
            <a:fillRect/>
          </a:stretch>
        </p:blipFill>
        <p:spPr>
          <a:xfrm>
            <a:off x="3760855" y="557047"/>
            <a:ext cx="8336657" cy="6089602"/>
          </a:xfrm>
          <a:prstGeom prst="rect">
            <a:avLst/>
          </a:prstGeom>
        </p:spPr>
      </p:pic>
    </p:spTree>
    <p:extLst>
      <p:ext uri="{BB962C8B-B14F-4D97-AF65-F5344CB8AC3E}">
        <p14:creationId xmlns:p14="http://schemas.microsoft.com/office/powerpoint/2010/main" val="3355602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EDA</a:t>
            </a:r>
          </a:p>
        </p:txBody>
      </p:sp>
      <p:sp>
        <p:nvSpPr>
          <p:cNvPr id="4" name="TextBox 3">
            <a:extLst>
              <a:ext uri="{FF2B5EF4-FFF2-40B4-BE49-F238E27FC236}">
                <a16:creationId xmlns:a16="http://schemas.microsoft.com/office/drawing/2014/main" id="{A7E8CAA5-B1B0-477D-A131-95BE20ACA668}"/>
              </a:ext>
            </a:extLst>
          </p:cNvPr>
          <p:cNvSpPr txBox="1"/>
          <p:nvPr/>
        </p:nvSpPr>
        <p:spPr>
          <a:xfrm>
            <a:off x="576178" y="935400"/>
            <a:ext cx="3282696" cy="4987199"/>
          </a:xfrm>
          <a:prstGeom prst="rect">
            <a:avLst/>
          </a:prstGeom>
          <a:noFill/>
        </p:spPr>
        <p:txBody>
          <a:bodyPr wrap="square" rtlCol="0">
            <a:spAutoFit/>
          </a:bodyPr>
          <a:lstStyle/>
          <a:p>
            <a:pPr marL="0" marR="0">
              <a:lnSpc>
                <a:spcPct val="120000"/>
              </a:lnSpc>
              <a:spcBef>
                <a:spcPts val="0"/>
              </a:spcBef>
              <a:spcAft>
                <a:spcPts val="0"/>
              </a:spcAft>
            </a:pPr>
            <a:r>
              <a:rPr lang="en-US" sz="1400" dirty="0">
                <a:latin typeface="var(--font-fk-grotesk)"/>
              </a:rPr>
              <a:t>The plot shows the distribution of the number of products per order ID. Here are the key insights:</a:t>
            </a:r>
          </a:p>
          <a:p>
            <a:pPr marL="0" marR="0">
              <a:lnSpc>
                <a:spcPct val="120000"/>
              </a:lnSpc>
              <a:spcBef>
                <a:spcPts val="0"/>
              </a:spcBef>
              <a:spcAft>
                <a:spcPts val="0"/>
              </a:spcAft>
            </a:pPr>
            <a:r>
              <a:rPr lang="en-US" sz="1400" dirty="0">
                <a:latin typeface="var(--font-fk-grotesk)"/>
              </a:rPr>
              <a:t>• The plot indicates that the majority of orders have a relatively high number of products, with the counts extending up to 34 products per order.</a:t>
            </a:r>
          </a:p>
          <a:p>
            <a:pPr marL="0" marR="0">
              <a:lnSpc>
                <a:spcPct val="120000"/>
              </a:lnSpc>
              <a:spcBef>
                <a:spcPts val="0"/>
              </a:spcBef>
              <a:spcAft>
                <a:spcPts val="0"/>
              </a:spcAft>
            </a:pPr>
            <a:r>
              <a:rPr lang="en-US" sz="1400" dirty="0">
                <a:latin typeface="var(--font-fk-grotesk)"/>
              </a:rPr>
              <a:t>• The wide range of product counts per order implies there may be room to optimize the average basket size, either by encouraging customers to add more items or by identifying ways to reduce the number of single item orders.</a:t>
            </a:r>
          </a:p>
          <a:p>
            <a:pPr marL="0" marR="0">
              <a:lnSpc>
                <a:spcPct val="120000"/>
              </a:lnSpc>
              <a:spcBef>
                <a:spcPts val="0"/>
              </a:spcBef>
              <a:spcAft>
                <a:spcPts val="0"/>
              </a:spcAft>
            </a:pPr>
            <a:r>
              <a:rPr lang="en-US" sz="1400" dirty="0">
                <a:latin typeface="var(--font-fk-grotesk)"/>
              </a:rPr>
              <a:t>• The high product counts per order could have implications for inventory management, warehouse operations, and logistics, as the business needs to ensure efficient order processing and fulfillment for these multi-item orders.</a:t>
            </a:r>
          </a:p>
        </p:txBody>
      </p:sp>
      <p:pic>
        <p:nvPicPr>
          <p:cNvPr id="5" name="Picture 4">
            <a:extLst>
              <a:ext uri="{FF2B5EF4-FFF2-40B4-BE49-F238E27FC236}">
                <a16:creationId xmlns:a16="http://schemas.microsoft.com/office/drawing/2014/main" id="{3090C4C9-3C33-4BD9-B665-FD77945DA690}"/>
              </a:ext>
            </a:extLst>
          </p:cNvPr>
          <p:cNvPicPr>
            <a:picLocks noChangeAspect="1"/>
          </p:cNvPicPr>
          <p:nvPr/>
        </p:nvPicPr>
        <p:blipFill>
          <a:blip r:embed="rId2"/>
          <a:stretch>
            <a:fillRect/>
          </a:stretch>
        </p:blipFill>
        <p:spPr>
          <a:xfrm>
            <a:off x="3858874" y="557047"/>
            <a:ext cx="8338079" cy="6090641"/>
          </a:xfrm>
          <a:prstGeom prst="rect">
            <a:avLst/>
          </a:prstGeom>
        </p:spPr>
      </p:pic>
    </p:spTree>
    <p:extLst>
      <p:ext uri="{BB962C8B-B14F-4D97-AF65-F5344CB8AC3E}">
        <p14:creationId xmlns:p14="http://schemas.microsoft.com/office/powerpoint/2010/main" val="149113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0" y="0"/>
            <a:ext cx="5917324" cy="557047"/>
          </a:xfrm>
        </p:spPr>
        <p:txBody>
          <a:bodyPr lIns="640080" tIns="0" rIns="0" bIns="91440"/>
          <a:lstStyle/>
          <a:p>
            <a:r>
              <a:rPr lang="en-US" sz="2800" dirty="0"/>
              <a:t>Problem Statement</a:t>
            </a:r>
          </a:p>
        </p:txBody>
      </p:sp>
      <p:sp>
        <p:nvSpPr>
          <p:cNvPr id="19" name="TextBox 18">
            <a:extLst>
              <a:ext uri="{FF2B5EF4-FFF2-40B4-BE49-F238E27FC236}">
                <a16:creationId xmlns:a16="http://schemas.microsoft.com/office/drawing/2014/main" id="{C0486693-B48D-4CB8-A07A-46D258C66356}"/>
              </a:ext>
            </a:extLst>
          </p:cNvPr>
          <p:cNvSpPr txBox="1"/>
          <p:nvPr/>
        </p:nvSpPr>
        <p:spPr>
          <a:xfrm>
            <a:off x="618309" y="618309"/>
            <a:ext cx="11159163" cy="1237455"/>
          </a:xfrm>
          <a:prstGeom prst="rect">
            <a:avLst/>
          </a:prstGeom>
          <a:noFill/>
        </p:spPr>
        <p:txBody>
          <a:bodyPr wrap="square" rtlCol="0">
            <a:spAutoFit/>
          </a:bodyPr>
          <a:lstStyle/>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An automobile parts manufacturing company has collected data on transactions for 3 years. They do not have any in-house data science team; thus, they have hired you as their consultant. Your job is to use your data science skills to find the underlying buying patterns of the customers, provide the company with suitable insights about their customers, and recommend customized marketing strategies for different segments of customers.</a:t>
            </a:r>
          </a:p>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Dataset: Sales_Data.xlsx</a:t>
            </a:r>
          </a:p>
        </p:txBody>
      </p:sp>
      <p:sp>
        <p:nvSpPr>
          <p:cNvPr id="20" name="Title 5">
            <a:extLst>
              <a:ext uri="{FF2B5EF4-FFF2-40B4-BE49-F238E27FC236}">
                <a16:creationId xmlns:a16="http://schemas.microsoft.com/office/drawing/2014/main" id="{32E74E10-8186-4169-9759-96EB60168482}"/>
              </a:ext>
            </a:extLst>
          </p:cNvPr>
          <p:cNvSpPr txBox="1">
            <a:spLocks/>
          </p:cNvSpPr>
          <p:nvPr/>
        </p:nvSpPr>
        <p:spPr>
          <a:xfrm>
            <a:off x="0" y="2125174"/>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Data Overview</a:t>
            </a:r>
          </a:p>
        </p:txBody>
      </p:sp>
      <p:sp>
        <p:nvSpPr>
          <p:cNvPr id="23" name="TextBox 22">
            <a:extLst>
              <a:ext uri="{FF2B5EF4-FFF2-40B4-BE49-F238E27FC236}">
                <a16:creationId xmlns:a16="http://schemas.microsoft.com/office/drawing/2014/main" id="{950EC5C1-319A-4B81-A85C-DAF154662F56}"/>
              </a:ext>
            </a:extLst>
          </p:cNvPr>
          <p:cNvSpPr txBox="1"/>
          <p:nvPr/>
        </p:nvSpPr>
        <p:spPr>
          <a:xfrm>
            <a:off x="618309" y="2812869"/>
            <a:ext cx="11159163" cy="3970318"/>
          </a:xfrm>
          <a:prstGeom prst="rect">
            <a:avLst/>
          </a:prstGeom>
          <a:noFill/>
        </p:spPr>
        <p:txBody>
          <a:bodyPr wrap="square" rtlCol="0">
            <a:spAutoFit/>
          </a:bodyPr>
          <a:lstStyle/>
          <a:p>
            <a:pPr marL="342900" indent="-342900">
              <a:buAutoNum type="arabicPeriod"/>
            </a:pPr>
            <a:r>
              <a:rPr lang="en-US" sz="1400" b="1" dirty="0">
                <a:latin typeface="var(--font-fk-grotesk)"/>
                <a:cs typeface="Arial" panose="020B0604020202020204" pitchFamily="34" charset="0"/>
              </a:rPr>
              <a:t>Dataset</a:t>
            </a:r>
          </a:p>
          <a:p>
            <a:pPr lvl="1"/>
            <a:r>
              <a:rPr lang="en-US" sz="1400" dirty="0">
                <a:latin typeface="var(--font-fk-grotesk)"/>
                <a:cs typeface="Arial" panose="020B0604020202020204" pitchFamily="34" charset="0"/>
              </a:rPr>
              <a:t>Dataset Contains two sheets namely ['Data', 'Data Dictionary ']</a:t>
            </a:r>
          </a:p>
          <a:p>
            <a:pPr marL="800100" lvl="1" indent="-342900">
              <a:buFont typeface="Arial" panose="020B0604020202020204" pitchFamily="34" charset="0"/>
              <a:buChar char="•"/>
            </a:pPr>
            <a:r>
              <a:rPr lang="en-US" sz="1400" dirty="0">
                <a:latin typeface="var(--font-fk-grotesk)"/>
                <a:cs typeface="Arial" panose="020B0604020202020204" pitchFamily="34" charset="0"/>
              </a:rPr>
              <a:t>Data: Likely contains the transactional data related to the automobile parts company's sales.</a:t>
            </a:r>
          </a:p>
          <a:p>
            <a:pPr marL="800100" lvl="1" indent="-342900">
              <a:buFont typeface="Arial" panose="020B0604020202020204" pitchFamily="34" charset="0"/>
              <a:buChar char="•"/>
            </a:pPr>
            <a:r>
              <a:rPr lang="en-US" sz="1400" dirty="0">
                <a:latin typeface="var(--font-fk-grotesk)"/>
                <a:cs typeface="Arial" panose="020B0604020202020204" pitchFamily="34" charset="0"/>
              </a:rPr>
              <a:t>Data Dictionary: Provides metadata about the dataset's columns.</a:t>
            </a:r>
            <a:endParaRPr lang="en-US" sz="1400" b="1" dirty="0">
              <a:latin typeface="var(--font-fk-grotesk)"/>
              <a:cs typeface="Arial" panose="020B0604020202020204" pitchFamily="34" charset="0"/>
            </a:endParaRPr>
          </a:p>
          <a:p>
            <a:pPr marL="342900" indent="-342900">
              <a:buAutoNum type="arabicPeriod"/>
            </a:pPr>
            <a:r>
              <a:rPr lang="en-US" sz="1400" b="1" dirty="0">
                <a:latin typeface="var(--font-fk-grotesk)"/>
                <a:cs typeface="Arial" panose="020B0604020202020204" pitchFamily="34" charset="0"/>
              </a:rPr>
              <a:t>Data</a:t>
            </a:r>
          </a:p>
          <a:p>
            <a:pPr marL="800100" lvl="1" indent="-342900">
              <a:buFont typeface="Arial" panose="020B0604020202020204" pitchFamily="34" charset="0"/>
              <a:buChar char="•"/>
            </a:pPr>
            <a:r>
              <a:rPr lang="en-US" sz="1400" dirty="0">
                <a:latin typeface="var(--font-fk-grotesk)"/>
                <a:cs typeface="Arial" panose="020B0604020202020204" pitchFamily="34" charset="0"/>
              </a:rPr>
              <a:t>Dataset was passed through the “Excel Reader Node” and it contains 2,747 rows &amp; 20 columns. There are no missing values in the dataset.</a:t>
            </a:r>
          </a:p>
          <a:p>
            <a:pPr marL="800100" lvl="1" indent="-342900">
              <a:buFont typeface="Arial" panose="020B0604020202020204" pitchFamily="34" charset="0"/>
              <a:buChar char="•"/>
            </a:pPr>
            <a:r>
              <a:rPr lang="en-US" sz="1400" dirty="0">
                <a:latin typeface="var(--font-fk-grotesk)"/>
                <a:cs typeface="Arial" panose="020B0604020202020204" pitchFamily="34" charset="0"/>
              </a:rPr>
              <a:t>Insights from the “Data Explorer Node” are below:</a:t>
            </a:r>
          </a:p>
          <a:p>
            <a:pPr marL="1257300" lvl="2" indent="-342900">
              <a:buFont typeface="Arial" panose="020B0604020202020204" pitchFamily="34" charset="0"/>
              <a:buChar char="•"/>
            </a:pPr>
            <a:r>
              <a:rPr lang="en-US" sz="1400" b="1" dirty="0">
                <a:latin typeface="var(--font-fk-grotesk)"/>
                <a:cs typeface="Arial" panose="020B0604020202020204" pitchFamily="34" charset="0"/>
              </a:rPr>
              <a:t>Data Type Data:</a:t>
            </a:r>
          </a:p>
          <a:p>
            <a:pPr marL="1714500" lvl="3" indent="-342900">
              <a:buFont typeface="Arial" panose="020B0604020202020204" pitchFamily="34" charset="0"/>
              <a:buChar char="•"/>
            </a:pPr>
            <a:r>
              <a:rPr lang="en-US" sz="1400" dirty="0">
                <a:latin typeface="var(--font-fk-grotesk)"/>
                <a:cs typeface="Arial" panose="020B0604020202020204" pitchFamily="34" charset="0"/>
              </a:rPr>
              <a:t>ORDERDATE is Data Type column.</a:t>
            </a:r>
          </a:p>
          <a:p>
            <a:pPr marL="1257300" lvl="2" indent="-342900">
              <a:buFont typeface="Arial" panose="020B0604020202020204" pitchFamily="34" charset="0"/>
              <a:buChar char="•"/>
            </a:pPr>
            <a:r>
              <a:rPr lang="en-US" sz="1400" b="1" dirty="0">
                <a:latin typeface="var(--font-fk-grotesk)"/>
                <a:cs typeface="Arial" panose="020B0604020202020204" pitchFamily="34" charset="0"/>
              </a:rPr>
              <a:t>Categorical Data:</a:t>
            </a:r>
          </a:p>
          <a:p>
            <a:pPr marL="1714500" lvl="3" indent="-342900">
              <a:buFont typeface="Arial" panose="020B0604020202020204" pitchFamily="34" charset="0"/>
              <a:buChar char="•"/>
            </a:pPr>
            <a:r>
              <a:rPr lang="en-US" sz="1400" dirty="0">
                <a:latin typeface="var(--font-fk-grotesk)"/>
                <a:cs typeface="Arial" panose="020B0604020202020204" pitchFamily="34" charset="0"/>
              </a:rPr>
              <a:t>There are 12 categorical columns.</a:t>
            </a:r>
          </a:p>
          <a:p>
            <a:pPr marL="1714500" lvl="3" indent="-342900">
              <a:buFont typeface="Arial" panose="020B0604020202020204" pitchFamily="34" charset="0"/>
              <a:buChar char="•"/>
            </a:pPr>
            <a:r>
              <a:rPr lang="en-US" sz="1400" dirty="0">
                <a:latin typeface="var(--font-fk-grotesk)"/>
                <a:cs typeface="Arial" panose="020B0604020202020204" pitchFamily="34" charset="0"/>
              </a:rPr>
              <a:t>STATUS columns had 6 unique values:</a:t>
            </a:r>
          </a:p>
          <a:p>
            <a:pPr marL="2171700" lvl="4" indent="-342900">
              <a:buFont typeface="Arial" panose="020B0604020202020204" pitchFamily="34" charset="0"/>
              <a:buChar char="•"/>
            </a:pPr>
            <a:r>
              <a:rPr lang="en-US" sz="1400" dirty="0">
                <a:latin typeface="var(--font-fk-grotesk)"/>
                <a:cs typeface="Arial" panose="020B0604020202020204" pitchFamily="34" charset="0"/>
              </a:rPr>
              <a:t>Shipped,</a:t>
            </a:r>
          </a:p>
          <a:p>
            <a:pPr marL="2171700" lvl="4" indent="-342900">
              <a:buFont typeface="Arial" panose="020B0604020202020204" pitchFamily="34" charset="0"/>
              <a:buChar char="•"/>
            </a:pPr>
            <a:r>
              <a:rPr lang="en-US" sz="1400" dirty="0">
                <a:latin typeface="var(--font-fk-grotesk)"/>
                <a:cs typeface="Arial" panose="020B0604020202020204" pitchFamily="34" charset="0"/>
              </a:rPr>
              <a:t>Cancelled,</a:t>
            </a:r>
          </a:p>
          <a:p>
            <a:pPr marL="2171700" lvl="4" indent="-342900">
              <a:buFont typeface="Arial" panose="020B0604020202020204" pitchFamily="34" charset="0"/>
              <a:buChar char="•"/>
            </a:pPr>
            <a:r>
              <a:rPr lang="en-US" sz="1400" dirty="0">
                <a:latin typeface="var(--font-fk-grotesk)"/>
                <a:cs typeface="Arial" panose="020B0604020202020204" pitchFamily="34" charset="0"/>
              </a:rPr>
              <a:t>Resolved,</a:t>
            </a:r>
          </a:p>
          <a:p>
            <a:pPr marL="2171700" lvl="4" indent="-342900">
              <a:buFont typeface="Arial" panose="020B0604020202020204" pitchFamily="34" charset="0"/>
              <a:buChar char="•"/>
            </a:pPr>
            <a:r>
              <a:rPr lang="en-US" sz="1400" dirty="0">
                <a:latin typeface="var(--font-fk-grotesk)"/>
                <a:cs typeface="Arial" panose="020B0604020202020204" pitchFamily="34" charset="0"/>
              </a:rPr>
              <a:t>On Hold,</a:t>
            </a:r>
          </a:p>
          <a:p>
            <a:pPr marL="2171700" lvl="4" indent="-342900">
              <a:buFont typeface="Arial" panose="020B0604020202020204" pitchFamily="34" charset="0"/>
              <a:buChar char="•"/>
            </a:pPr>
            <a:r>
              <a:rPr lang="en-US" sz="1400" dirty="0">
                <a:latin typeface="var(--font-fk-grotesk)"/>
                <a:cs typeface="Arial" panose="020B0604020202020204" pitchFamily="34" charset="0"/>
              </a:rPr>
              <a:t>In Process,</a:t>
            </a:r>
          </a:p>
          <a:p>
            <a:pPr marL="2171700" lvl="4" indent="-342900">
              <a:buFont typeface="Arial" panose="020B0604020202020204" pitchFamily="34" charset="0"/>
              <a:buChar char="•"/>
            </a:pPr>
            <a:r>
              <a:rPr lang="en-US" sz="1400" dirty="0">
                <a:latin typeface="var(--font-fk-grotesk)"/>
                <a:cs typeface="Arial" panose="020B0604020202020204" pitchFamily="34" charset="0"/>
              </a:rPr>
              <a:t>Disputed</a:t>
            </a:r>
          </a:p>
        </p:txBody>
      </p:sp>
    </p:spTree>
    <p:extLst>
      <p:ext uri="{BB962C8B-B14F-4D97-AF65-F5344CB8AC3E}">
        <p14:creationId xmlns:p14="http://schemas.microsoft.com/office/powerpoint/2010/main" val="657881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7891272"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Market Basket Analysis</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3290581"/>
          </a:xfrm>
          <a:prstGeom prst="rect">
            <a:avLst/>
          </a:prstGeom>
          <a:noFill/>
        </p:spPr>
        <p:txBody>
          <a:bodyPr wrap="square" rtlCol="0">
            <a:spAutoFit/>
          </a:bodyPr>
          <a:lstStyle/>
          <a:p>
            <a:pPr marL="0" marR="0">
              <a:lnSpc>
                <a:spcPct val="150000"/>
              </a:lnSpc>
              <a:spcBef>
                <a:spcPts val="0"/>
              </a:spcBef>
              <a:spcAft>
                <a:spcPts val="0"/>
              </a:spcAft>
            </a:pPr>
            <a:r>
              <a:rPr lang="en-US" sz="1400" dirty="0">
                <a:latin typeface="var(--font-fk-grotesk)"/>
              </a:rPr>
              <a:t>Market Basket Analysis (MBA) is a data mining technique used to uncover relationships or associations between items in a dataset. It helps identify products that are frequently bought together. In this case, MBA is crucial for understanding customer buying patterns in a grocery store.</a:t>
            </a:r>
          </a:p>
          <a:p>
            <a:pPr marL="0" marR="0">
              <a:lnSpc>
                <a:spcPct val="150000"/>
              </a:lnSpc>
              <a:spcBef>
                <a:spcPts val="0"/>
              </a:spcBef>
              <a:spcAft>
                <a:spcPts val="0"/>
              </a:spcAft>
            </a:pPr>
            <a:endParaRPr lang="en-US" sz="1400" dirty="0">
              <a:latin typeface="var(--font-fk-grotesk)"/>
            </a:endParaRPr>
          </a:p>
          <a:p>
            <a:pPr marL="0" marR="0">
              <a:lnSpc>
                <a:spcPct val="150000"/>
              </a:lnSpc>
              <a:spcBef>
                <a:spcPts val="0"/>
              </a:spcBef>
              <a:spcAft>
                <a:spcPts val="0"/>
              </a:spcAft>
            </a:pPr>
            <a:r>
              <a:rPr lang="en-US" sz="1400" b="1" dirty="0">
                <a:latin typeface="var(--font-fk-grotesk)"/>
              </a:rPr>
              <a:t>Relevance</a:t>
            </a:r>
          </a:p>
          <a:p>
            <a:pPr marL="0" marR="0">
              <a:lnSpc>
                <a:spcPct val="150000"/>
              </a:lnSpc>
              <a:spcBef>
                <a:spcPts val="0"/>
              </a:spcBef>
              <a:spcAft>
                <a:spcPts val="0"/>
              </a:spcAft>
            </a:pPr>
            <a:r>
              <a:rPr lang="en-US" sz="1400" dirty="0">
                <a:latin typeface="var(--font-fk-grotesk)"/>
              </a:rPr>
              <a:t>• Combo Offers: By identifying frequently bought item sets, the grocery store can create combo offers or discounts that encourage customers to buy more.</a:t>
            </a:r>
          </a:p>
          <a:p>
            <a:pPr marL="0" marR="0">
              <a:lnSpc>
                <a:spcPct val="150000"/>
              </a:lnSpc>
              <a:spcBef>
                <a:spcPts val="0"/>
              </a:spcBef>
              <a:spcAft>
                <a:spcPts val="0"/>
              </a:spcAft>
            </a:pPr>
            <a:r>
              <a:rPr lang="en-US" sz="1400" dirty="0">
                <a:latin typeface="var(--font-fk-grotesk)"/>
              </a:rPr>
              <a:t>• Store Layout: Items often purchased together can be strategically placed nearby to increase impulse buying.</a:t>
            </a:r>
          </a:p>
          <a:p>
            <a:pPr marL="0" marR="0">
              <a:lnSpc>
                <a:spcPct val="150000"/>
              </a:lnSpc>
              <a:spcBef>
                <a:spcPts val="0"/>
              </a:spcBef>
              <a:spcAft>
                <a:spcPts val="0"/>
              </a:spcAft>
            </a:pPr>
            <a:r>
              <a:rPr lang="en-US" sz="1400" dirty="0">
                <a:latin typeface="var(--font-fk-grotesk)"/>
              </a:rPr>
              <a:t>• Personalized Promotions: Offers can be tailored based on customer purchase history to increase loyalty and sales.</a:t>
            </a:r>
          </a:p>
          <a:p>
            <a:pPr marL="0" marR="0">
              <a:lnSpc>
                <a:spcPct val="150000"/>
              </a:lnSpc>
              <a:spcBef>
                <a:spcPts val="0"/>
              </a:spcBef>
              <a:spcAft>
                <a:spcPts val="0"/>
              </a:spcAft>
            </a:pPr>
            <a:endParaRPr lang="en-US" sz="1400" dirty="0">
              <a:latin typeface="var(--font-fk-grotesk)"/>
            </a:endParaRPr>
          </a:p>
          <a:p>
            <a:pPr marL="0" marR="0">
              <a:lnSpc>
                <a:spcPct val="150000"/>
              </a:lnSpc>
              <a:spcBef>
                <a:spcPts val="0"/>
              </a:spcBef>
              <a:spcAft>
                <a:spcPts val="0"/>
              </a:spcAft>
            </a:pPr>
            <a:r>
              <a:rPr lang="en-US" sz="1400" b="1" dirty="0">
                <a:latin typeface="var(--font-fk-grotesk)"/>
              </a:rPr>
              <a:t>KNIME Workflow Image</a:t>
            </a:r>
          </a:p>
        </p:txBody>
      </p:sp>
      <p:pic>
        <p:nvPicPr>
          <p:cNvPr id="8" name="Picture 7">
            <a:extLst>
              <a:ext uri="{FF2B5EF4-FFF2-40B4-BE49-F238E27FC236}">
                <a16:creationId xmlns:a16="http://schemas.microsoft.com/office/drawing/2014/main" id="{D4ED8084-BEAF-4701-B006-4901C1F5EBB1}"/>
              </a:ext>
            </a:extLst>
          </p:cNvPr>
          <p:cNvPicPr>
            <a:picLocks noChangeAspect="1"/>
          </p:cNvPicPr>
          <p:nvPr/>
        </p:nvPicPr>
        <p:blipFill>
          <a:blip r:embed="rId2"/>
          <a:stretch>
            <a:fillRect/>
          </a:stretch>
        </p:blipFill>
        <p:spPr>
          <a:xfrm>
            <a:off x="428333" y="3883476"/>
            <a:ext cx="11335333" cy="2457576"/>
          </a:xfrm>
          <a:prstGeom prst="rect">
            <a:avLst/>
          </a:prstGeom>
        </p:spPr>
      </p:pic>
    </p:spTree>
    <p:extLst>
      <p:ext uri="{BB962C8B-B14F-4D97-AF65-F5344CB8AC3E}">
        <p14:creationId xmlns:p14="http://schemas.microsoft.com/office/powerpoint/2010/main" val="711090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7891272"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Market Basket Analysis</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2967415"/>
          </a:xfrm>
          <a:prstGeom prst="rect">
            <a:avLst/>
          </a:prstGeom>
          <a:noFill/>
        </p:spPr>
        <p:txBody>
          <a:bodyPr wrap="square" rtlCol="0">
            <a:spAutoFit/>
          </a:bodyPr>
          <a:lstStyle/>
          <a:p>
            <a:pPr marL="0" marR="0">
              <a:lnSpc>
                <a:spcPct val="150000"/>
              </a:lnSpc>
              <a:spcBef>
                <a:spcPts val="0"/>
              </a:spcBef>
              <a:spcAft>
                <a:spcPts val="0"/>
              </a:spcAft>
            </a:pPr>
            <a:r>
              <a:rPr lang="en-US" sz="1400" b="1" dirty="0">
                <a:latin typeface="var(--font-fk-grotesk)"/>
              </a:rPr>
              <a:t>Threshold Values of Support &amp; Confidence</a:t>
            </a:r>
          </a:p>
          <a:p>
            <a:pPr marL="0" marR="0">
              <a:lnSpc>
                <a:spcPct val="150000"/>
              </a:lnSpc>
              <a:spcBef>
                <a:spcPts val="0"/>
              </a:spcBef>
              <a:spcAft>
                <a:spcPts val="0"/>
              </a:spcAft>
            </a:pPr>
            <a:r>
              <a:rPr lang="en-US" sz="1400" b="1" dirty="0">
                <a:latin typeface="var(--font-fk-grotesk)"/>
              </a:rPr>
              <a:t>Support:</a:t>
            </a:r>
          </a:p>
          <a:p>
            <a:pPr lvl="1">
              <a:lnSpc>
                <a:spcPct val="150000"/>
              </a:lnSpc>
            </a:pPr>
            <a:r>
              <a:rPr lang="en-US" sz="1400" b="1" dirty="0">
                <a:latin typeface="var(--font-fk-grotesk)"/>
              </a:rPr>
              <a:t>• </a:t>
            </a:r>
            <a:r>
              <a:rPr lang="en-US" sz="1400" dirty="0">
                <a:latin typeface="var(--font-fk-grotesk)"/>
              </a:rPr>
              <a:t>Represents how frequently an itemset occurs in the dataset.</a:t>
            </a:r>
          </a:p>
          <a:p>
            <a:pPr lvl="1">
              <a:lnSpc>
                <a:spcPct val="150000"/>
              </a:lnSpc>
            </a:pPr>
            <a:r>
              <a:rPr lang="en-US" sz="1400" dirty="0">
                <a:latin typeface="var(--font-fk-grotesk)"/>
              </a:rPr>
              <a:t>• Example: A support of 0.05 means the itemset appears in 5% of transactions.</a:t>
            </a:r>
          </a:p>
          <a:p>
            <a:pPr lvl="1">
              <a:lnSpc>
                <a:spcPct val="150000"/>
              </a:lnSpc>
            </a:pPr>
            <a:r>
              <a:rPr lang="en-US" sz="1400" dirty="0">
                <a:latin typeface="var(--font-fk-grotesk)"/>
              </a:rPr>
              <a:t>• Used Value: I used support value as 0.02 as it helps focus the analysis on the most frequent patterns in the data.</a:t>
            </a:r>
          </a:p>
          <a:p>
            <a:pPr marL="0" marR="0">
              <a:lnSpc>
                <a:spcPct val="150000"/>
              </a:lnSpc>
              <a:spcBef>
                <a:spcPts val="0"/>
              </a:spcBef>
              <a:spcAft>
                <a:spcPts val="0"/>
              </a:spcAft>
            </a:pPr>
            <a:r>
              <a:rPr lang="en-US" sz="1400" b="1" dirty="0">
                <a:latin typeface="var(--font-fk-grotesk)"/>
              </a:rPr>
              <a:t>2. Confidence:</a:t>
            </a:r>
          </a:p>
          <a:p>
            <a:pPr lvl="1">
              <a:lnSpc>
                <a:spcPct val="150000"/>
              </a:lnSpc>
            </a:pPr>
            <a:r>
              <a:rPr lang="en-US" sz="1400" dirty="0">
                <a:latin typeface="var(--font-fk-grotesk)"/>
              </a:rPr>
              <a:t>• Measures the likelihood of the second item being purchased when the first item is already in the basket.</a:t>
            </a:r>
          </a:p>
          <a:p>
            <a:pPr lvl="1">
              <a:lnSpc>
                <a:spcPct val="150000"/>
              </a:lnSpc>
            </a:pPr>
            <a:r>
              <a:rPr lang="en-US" sz="1400" dirty="0">
                <a:latin typeface="var(--font-fk-grotesk)"/>
              </a:rPr>
              <a:t>• Example: A confidence of 0.8 means there is an 80% chance of buying item B given item A was purchased.</a:t>
            </a:r>
          </a:p>
          <a:p>
            <a:pPr lvl="1">
              <a:lnSpc>
                <a:spcPct val="150000"/>
              </a:lnSpc>
            </a:pPr>
            <a:r>
              <a:rPr lang="en-US" sz="1400" dirty="0">
                <a:latin typeface="var(--font-fk-grotesk)"/>
              </a:rPr>
              <a:t>• Used Value: I used 0.65 as it helps focus the analysis on the more reliable and actionable association rules.</a:t>
            </a:r>
          </a:p>
        </p:txBody>
      </p:sp>
    </p:spTree>
    <p:extLst>
      <p:ext uri="{BB962C8B-B14F-4D97-AF65-F5344CB8AC3E}">
        <p14:creationId xmlns:p14="http://schemas.microsoft.com/office/powerpoint/2010/main" val="2470664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7891272"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Associations Identified</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382092"/>
          </a:xfrm>
          <a:prstGeom prst="rect">
            <a:avLst/>
          </a:prstGeom>
          <a:noFill/>
        </p:spPr>
        <p:txBody>
          <a:bodyPr wrap="square" rtlCol="0">
            <a:spAutoFit/>
          </a:bodyPr>
          <a:lstStyle/>
          <a:p>
            <a:pPr marL="0" marR="0">
              <a:lnSpc>
                <a:spcPct val="150000"/>
              </a:lnSpc>
              <a:spcBef>
                <a:spcPts val="0"/>
              </a:spcBef>
              <a:spcAft>
                <a:spcPts val="0"/>
              </a:spcAft>
            </a:pPr>
            <a:r>
              <a:rPr lang="en-US" sz="1400" dirty="0">
                <a:latin typeface="var(--font-fk-grotesk)"/>
              </a:rPr>
              <a:t>The associations identified, below is output from the “Association Rule Learner Node” output:</a:t>
            </a:r>
          </a:p>
        </p:txBody>
      </p:sp>
      <p:pic>
        <p:nvPicPr>
          <p:cNvPr id="3" name="Picture 2">
            <a:extLst>
              <a:ext uri="{FF2B5EF4-FFF2-40B4-BE49-F238E27FC236}">
                <a16:creationId xmlns:a16="http://schemas.microsoft.com/office/drawing/2014/main" id="{8D0E80D3-BC67-4128-B39D-D3D52A875B8A}"/>
              </a:ext>
            </a:extLst>
          </p:cNvPr>
          <p:cNvPicPr>
            <a:picLocks noChangeAspect="1"/>
          </p:cNvPicPr>
          <p:nvPr/>
        </p:nvPicPr>
        <p:blipFill>
          <a:blip r:embed="rId2"/>
          <a:stretch>
            <a:fillRect/>
          </a:stretch>
        </p:blipFill>
        <p:spPr>
          <a:xfrm>
            <a:off x="123518" y="1173901"/>
            <a:ext cx="11944964" cy="5226319"/>
          </a:xfrm>
          <a:prstGeom prst="rect">
            <a:avLst/>
          </a:prstGeom>
        </p:spPr>
      </p:pic>
    </p:spTree>
    <p:extLst>
      <p:ext uri="{BB962C8B-B14F-4D97-AF65-F5344CB8AC3E}">
        <p14:creationId xmlns:p14="http://schemas.microsoft.com/office/powerpoint/2010/main" val="345893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7891272"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Associations Identified</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4906408"/>
          </a:xfrm>
          <a:prstGeom prst="rect">
            <a:avLst/>
          </a:prstGeom>
          <a:noFill/>
        </p:spPr>
        <p:txBody>
          <a:bodyPr wrap="square" rtlCol="0">
            <a:spAutoFit/>
          </a:bodyPr>
          <a:lstStyle/>
          <a:p>
            <a:pPr marL="0" marR="0" algn="just">
              <a:lnSpc>
                <a:spcPct val="150000"/>
              </a:lnSpc>
              <a:spcBef>
                <a:spcPts val="0"/>
              </a:spcBef>
              <a:spcAft>
                <a:spcPts val="0"/>
              </a:spcAft>
            </a:pPr>
            <a:r>
              <a:rPr lang="en-US" sz="1400" dirty="0">
                <a:latin typeface="var(--font-fk-grotesk)"/>
              </a:rPr>
              <a:t>Explain about support, confidence, &amp; lift values that are calculated</a:t>
            </a:r>
          </a:p>
          <a:p>
            <a:pPr marL="0" marR="0" algn="just">
              <a:lnSpc>
                <a:spcPct val="150000"/>
              </a:lnSpc>
              <a:spcBef>
                <a:spcPts val="0"/>
              </a:spcBef>
              <a:spcAft>
                <a:spcPts val="0"/>
              </a:spcAft>
            </a:pPr>
            <a:r>
              <a:rPr lang="en-US" sz="1400" b="1" dirty="0">
                <a:latin typeface="var(--font-fk-grotesk)"/>
              </a:rPr>
              <a:t>Support:</a:t>
            </a:r>
          </a:p>
          <a:p>
            <a:pPr marL="285750" indent="-285750" algn="just">
              <a:lnSpc>
                <a:spcPct val="150000"/>
              </a:lnSpc>
              <a:buFont typeface="Arial" panose="020B0604020202020204" pitchFamily="34" charset="0"/>
              <a:buChar char="•"/>
            </a:pPr>
            <a:r>
              <a:rPr lang="en-US" sz="1400" dirty="0">
                <a:latin typeface="var(--font-fk-grotesk)"/>
              </a:rPr>
              <a:t>Measures how frequently the itemset (antecedent and consequent) appears in the dataset.</a:t>
            </a:r>
          </a:p>
          <a:p>
            <a:pPr marL="285750" indent="-285750" algn="just">
              <a:lnSpc>
                <a:spcPct val="150000"/>
              </a:lnSpc>
              <a:buFont typeface="Arial" panose="020B0604020202020204" pitchFamily="34" charset="0"/>
              <a:buChar char="•"/>
            </a:pPr>
            <a:r>
              <a:rPr lang="en-US" sz="1400" dirty="0">
                <a:latin typeface="var(--font-fk-grotesk)"/>
              </a:rPr>
              <a:t>Formula: Support=Transactions with Antecedent and Consequent/(</a:t>
            </a:r>
            <a:r>
              <a:rPr lang="en-US" sz="1400" dirty="0" err="1">
                <a:latin typeface="var(--font-fk-grotesk)"/>
              </a:rPr>
              <a:t>TotaL</a:t>
            </a:r>
            <a:r>
              <a:rPr lang="en-US" sz="1400" dirty="0">
                <a:latin typeface="var(--font-fk-grotesk)"/>
              </a:rPr>
              <a:t> Transaction)</a:t>
            </a:r>
          </a:p>
          <a:p>
            <a:pPr marL="285750" indent="-285750" algn="just">
              <a:lnSpc>
                <a:spcPct val="150000"/>
              </a:lnSpc>
              <a:buFont typeface="Arial" panose="020B0604020202020204" pitchFamily="34" charset="0"/>
              <a:buChar char="•"/>
            </a:pPr>
            <a:r>
              <a:rPr lang="en-US" sz="1400" dirty="0">
                <a:latin typeface="var(--font-fk-grotesk)"/>
              </a:rPr>
              <a:t>Interpretation: A support of 0.02 for "Yogurt → Sandwich Bags" means 2% of all transactions include both items.</a:t>
            </a:r>
          </a:p>
          <a:p>
            <a:pPr marL="0" marR="0" algn="just">
              <a:lnSpc>
                <a:spcPct val="150000"/>
              </a:lnSpc>
              <a:spcBef>
                <a:spcPts val="0"/>
              </a:spcBef>
              <a:spcAft>
                <a:spcPts val="0"/>
              </a:spcAft>
            </a:pPr>
            <a:r>
              <a:rPr lang="en-US" sz="1400" b="1" dirty="0">
                <a:latin typeface="var(--font-fk-grotesk)"/>
              </a:rPr>
              <a:t>Confidence:</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Represents the probability of purchasing the consequent item(s) given that the antecedent item(s) are purchased.</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Formula: Confidence=Transactions with Antecedent and Consequent/(Transaction with Antecedent)</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Interpretation: A confidence of 0.65 for "Yogurt → Sandwich Bags" indicates that 65% of customers who bought yogurt also bought sandwich bags.</a:t>
            </a:r>
          </a:p>
          <a:p>
            <a:pPr marL="0" marR="0" algn="just">
              <a:lnSpc>
                <a:spcPct val="150000"/>
              </a:lnSpc>
              <a:spcBef>
                <a:spcPts val="0"/>
              </a:spcBef>
              <a:spcAft>
                <a:spcPts val="0"/>
              </a:spcAft>
            </a:pPr>
            <a:r>
              <a:rPr lang="en-US" sz="1400" b="1" dirty="0">
                <a:latin typeface="var(--font-fk-grotesk)"/>
              </a:rPr>
              <a:t>Lift:</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Measures the strength of the rule over random co-occurrence of items.</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Formula: Lift=Confidence/(Support of Consequent)</a:t>
            </a:r>
          </a:p>
          <a:p>
            <a:pPr marL="285750" marR="0" indent="-285750" algn="just">
              <a:lnSpc>
                <a:spcPct val="150000"/>
              </a:lnSpc>
              <a:spcBef>
                <a:spcPts val="0"/>
              </a:spcBef>
              <a:spcAft>
                <a:spcPts val="0"/>
              </a:spcAft>
              <a:buFont typeface="Arial" panose="020B0604020202020204" pitchFamily="34" charset="0"/>
              <a:buChar char="•"/>
            </a:pPr>
            <a:r>
              <a:rPr lang="en-US" sz="1400" dirty="0">
                <a:latin typeface="var(--font-fk-grotesk)"/>
              </a:rPr>
              <a:t>Interpretation: A lift greater than 1 implies a positive association between the items. For "Yogurt → Sandwich Bags," a lift of 1.78 indicates that the items are 78% more likely to be bought together than by chance.</a:t>
            </a:r>
          </a:p>
        </p:txBody>
      </p:sp>
    </p:spTree>
    <p:extLst>
      <p:ext uri="{BB962C8B-B14F-4D97-AF65-F5344CB8AC3E}">
        <p14:creationId xmlns:p14="http://schemas.microsoft.com/office/powerpoint/2010/main" val="500221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1" y="0"/>
            <a:ext cx="11577775"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Suggestion of Possible Combos &amp; Offers</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3970318"/>
          </a:xfrm>
          <a:prstGeom prst="rect">
            <a:avLst/>
          </a:prstGeom>
          <a:noFill/>
        </p:spPr>
        <p:txBody>
          <a:bodyPr wrap="square" rtlCol="0">
            <a:spAutoFit/>
          </a:bodyPr>
          <a:lstStyle/>
          <a:p>
            <a:pPr marL="0" marR="0" algn="just">
              <a:spcBef>
                <a:spcPts val="0"/>
              </a:spcBef>
              <a:spcAft>
                <a:spcPts val="0"/>
              </a:spcAft>
            </a:pPr>
            <a:r>
              <a:rPr lang="en-US" sz="1400" b="1" dirty="0">
                <a:latin typeface="var(--font-fk-grotesk)"/>
              </a:rPr>
              <a:t>Recommendation</a:t>
            </a:r>
          </a:p>
          <a:p>
            <a:pPr marL="0" marR="0" algn="just">
              <a:spcBef>
                <a:spcPts val="0"/>
              </a:spcBef>
              <a:spcAft>
                <a:spcPts val="0"/>
              </a:spcAft>
            </a:pPr>
            <a:r>
              <a:rPr lang="en-US" sz="1400" dirty="0">
                <a:latin typeface="var(--font-fk-grotesk)"/>
              </a:rPr>
              <a:t>Based on the associations identified in the Market Basket Analysis, here are specific combo suggestions and promotions that the grocery store can implement to drive sales and improve customer satisfaction:</a:t>
            </a:r>
          </a:p>
          <a:p>
            <a:pPr marL="0" marR="0" algn="just">
              <a:spcBef>
                <a:spcPts val="0"/>
              </a:spcBef>
              <a:spcAft>
                <a:spcPts val="0"/>
              </a:spcAft>
            </a:pPr>
            <a:r>
              <a:rPr lang="en-US" sz="1400" dirty="0">
                <a:latin typeface="var(--font-fk-grotesk)"/>
              </a:rPr>
              <a:t>1. </a:t>
            </a:r>
            <a:r>
              <a:rPr lang="en-US" sz="1400" b="1" dirty="0">
                <a:latin typeface="var(--font-fk-grotesk)"/>
              </a:rPr>
              <a:t>High-Frequency Item Combos</a:t>
            </a:r>
          </a:p>
          <a:p>
            <a:pPr marL="0" marR="0" algn="just">
              <a:spcBef>
                <a:spcPts val="0"/>
              </a:spcBef>
              <a:spcAft>
                <a:spcPts val="0"/>
              </a:spcAft>
            </a:pPr>
            <a:r>
              <a:rPr lang="en-US" sz="1400" dirty="0">
                <a:latin typeface="var(--font-fk-grotesk)"/>
              </a:rPr>
              <a:t>	Item combinations with the highest Support. Below are the top 10 list,</a:t>
            </a: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marL="0" marR="0" algn="just">
              <a:spcBef>
                <a:spcPts val="0"/>
              </a:spcBef>
              <a:spcAft>
                <a:spcPts val="0"/>
              </a:spcAft>
            </a:pPr>
            <a:endParaRPr lang="en-US" sz="1400" dirty="0">
              <a:latin typeface="var(--font-fk-grotesk)"/>
            </a:endParaRPr>
          </a:p>
          <a:p>
            <a:pPr algn="just"/>
            <a:r>
              <a:rPr lang="en-US" sz="1400" dirty="0">
                <a:latin typeface="var(--font-fk-grotesk)"/>
              </a:rPr>
              <a:t>2. </a:t>
            </a:r>
            <a:r>
              <a:rPr lang="en-US" sz="1400" b="1" dirty="0">
                <a:latin typeface="var(--font-fk-grotesk)"/>
              </a:rPr>
              <a:t>Complementary Product Discounts</a:t>
            </a:r>
          </a:p>
          <a:p>
            <a:pPr lvl="1" algn="just"/>
            <a:r>
              <a:rPr lang="en-US" sz="1400" dirty="0">
                <a:latin typeface="var(--font-fk-grotesk)"/>
              </a:rPr>
              <a:t>Item pairs with high Confidence and moderate Lift. These indicate strong but not overly coincidental relationships. Below was top 10 list that has high confidence and moderate lift ( lift &gt;1.5 &amp;&lt;2).</a:t>
            </a:r>
          </a:p>
        </p:txBody>
      </p:sp>
      <p:pic>
        <p:nvPicPr>
          <p:cNvPr id="3" name="Picture 2">
            <a:extLst>
              <a:ext uri="{FF2B5EF4-FFF2-40B4-BE49-F238E27FC236}">
                <a16:creationId xmlns:a16="http://schemas.microsoft.com/office/drawing/2014/main" id="{99D42506-8016-4534-B8A7-684A1E54490E}"/>
              </a:ext>
            </a:extLst>
          </p:cNvPr>
          <p:cNvPicPr>
            <a:picLocks noChangeAspect="1"/>
          </p:cNvPicPr>
          <p:nvPr/>
        </p:nvPicPr>
        <p:blipFill>
          <a:blip r:embed="rId2"/>
          <a:stretch>
            <a:fillRect/>
          </a:stretch>
        </p:blipFill>
        <p:spPr>
          <a:xfrm>
            <a:off x="2149272" y="1878534"/>
            <a:ext cx="7893456" cy="1930499"/>
          </a:xfrm>
          <a:prstGeom prst="rect">
            <a:avLst/>
          </a:prstGeom>
        </p:spPr>
      </p:pic>
      <p:pic>
        <p:nvPicPr>
          <p:cNvPr id="6" name="Picture 5">
            <a:extLst>
              <a:ext uri="{FF2B5EF4-FFF2-40B4-BE49-F238E27FC236}">
                <a16:creationId xmlns:a16="http://schemas.microsoft.com/office/drawing/2014/main" id="{6BFCFD01-6FE0-46DA-9EDE-D7A3E64B8158}"/>
              </a:ext>
            </a:extLst>
          </p:cNvPr>
          <p:cNvPicPr>
            <a:picLocks noChangeAspect="1"/>
          </p:cNvPicPr>
          <p:nvPr/>
        </p:nvPicPr>
        <p:blipFill>
          <a:blip r:embed="rId3"/>
          <a:stretch>
            <a:fillRect/>
          </a:stretch>
        </p:blipFill>
        <p:spPr>
          <a:xfrm>
            <a:off x="2035790" y="4580738"/>
            <a:ext cx="8120419" cy="2186267"/>
          </a:xfrm>
          <a:prstGeom prst="rect">
            <a:avLst/>
          </a:prstGeom>
        </p:spPr>
      </p:pic>
    </p:spTree>
    <p:extLst>
      <p:ext uri="{BB962C8B-B14F-4D97-AF65-F5344CB8AC3E}">
        <p14:creationId xmlns:p14="http://schemas.microsoft.com/office/powerpoint/2010/main" val="2547562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1" y="0"/>
            <a:ext cx="11577775"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Suggestion of Possible Combos &amp; Offers</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3613746"/>
          </a:xfrm>
          <a:prstGeom prst="rect">
            <a:avLst/>
          </a:prstGeom>
          <a:noFill/>
        </p:spPr>
        <p:txBody>
          <a:bodyPr wrap="square" rtlCol="0">
            <a:spAutoFit/>
          </a:bodyPr>
          <a:lstStyle/>
          <a:p>
            <a:pPr algn="just">
              <a:lnSpc>
                <a:spcPct val="150000"/>
              </a:lnSpc>
            </a:pPr>
            <a:r>
              <a:rPr lang="en-US" sz="1400" dirty="0">
                <a:latin typeface="var(--font-fk-grotesk)"/>
              </a:rPr>
              <a:t>3. </a:t>
            </a:r>
            <a:r>
              <a:rPr lang="en-US" sz="1400" b="1" dirty="0">
                <a:latin typeface="var(--font-fk-grotesk)"/>
              </a:rPr>
              <a:t>Bundled Combos for Regular Items</a:t>
            </a:r>
          </a:p>
          <a:p>
            <a:pPr lvl="1" algn="just">
              <a:lnSpc>
                <a:spcPct val="150000"/>
              </a:lnSpc>
            </a:pPr>
            <a:r>
              <a:rPr lang="en-US" sz="1400" dirty="0">
                <a:latin typeface="var(--font-fk-grotesk)"/>
              </a:rPr>
              <a:t>Target pairs with both high Support and Lift, as these are strong associations. Below was list of items that has support &gt; 0.05 and lift &gt;1.5.</a:t>
            </a:r>
          </a:p>
          <a:p>
            <a:pPr lvl="1" algn="just">
              <a:lnSpc>
                <a:spcPct val="150000"/>
              </a:lnSpc>
            </a:pPr>
            <a:endParaRPr lang="en-US" sz="1400" dirty="0">
              <a:latin typeface="var(--font-fk-grotesk)"/>
            </a:endParaRPr>
          </a:p>
          <a:p>
            <a:pPr lvl="1" algn="just">
              <a:lnSpc>
                <a:spcPct val="150000"/>
              </a:lnSpc>
            </a:pPr>
            <a:endParaRPr lang="en-US" sz="1400" dirty="0">
              <a:latin typeface="var(--font-fk-grotesk)"/>
            </a:endParaRPr>
          </a:p>
          <a:p>
            <a:pPr lvl="1" algn="just">
              <a:lnSpc>
                <a:spcPct val="150000"/>
              </a:lnSpc>
            </a:pPr>
            <a:endParaRPr lang="en-US" sz="1400" dirty="0">
              <a:latin typeface="var(--font-fk-grotesk)"/>
            </a:endParaRPr>
          </a:p>
          <a:p>
            <a:pPr algn="just">
              <a:lnSpc>
                <a:spcPct val="150000"/>
              </a:lnSpc>
            </a:pPr>
            <a:endParaRPr lang="en-US" sz="1400" dirty="0">
              <a:latin typeface="var(--font-fk-grotesk)"/>
            </a:endParaRPr>
          </a:p>
          <a:p>
            <a:pPr algn="just">
              <a:lnSpc>
                <a:spcPct val="150000"/>
              </a:lnSpc>
            </a:pPr>
            <a:endParaRPr lang="en-US" sz="1400" dirty="0">
              <a:latin typeface="var(--font-fk-grotesk)"/>
            </a:endParaRPr>
          </a:p>
          <a:p>
            <a:pPr algn="just">
              <a:lnSpc>
                <a:spcPct val="150000"/>
              </a:lnSpc>
            </a:pPr>
            <a:r>
              <a:rPr lang="en-US" sz="1400" dirty="0">
                <a:latin typeface="var(--font-fk-grotesk)"/>
              </a:rPr>
              <a:t>4. </a:t>
            </a:r>
            <a:r>
              <a:rPr lang="en-US" sz="1400" b="1" dirty="0">
                <a:latin typeface="var(--font-fk-grotesk)"/>
              </a:rPr>
              <a:t>Weekend Deals for Impulse Purchases</a:t>
            </a:r>
          </a:p>
          <a:p>
            <a:pPr lvl="1" algn="just">
              <a:lnSpc>
                <a:spcPct val="150000"/>
              </a:lnSpc>
            </a:pPr>
            <a:r>
              <a:rPr lang="en-US" sz="1400" dirty="0">
                <a:latin typeface="var(--font-fk-grotesk)"/>
              </a:rPr>
              <a:t>Item pairs with high Confidence and moderate Lift. These indicate strong but not overly coincidental relationships. Below was top 10 list that has high confidence and moderate lift ( lift &gt;1.5 &amp;&lt;2).</a:t>
            </a:r>
          </a:p>
          <a:p>
            <a:pPr lvl="1" algn="just">
              <a:lnSpc>
                <a:spcPct val="150000"/>
              </a:lnSpc>
            </a:pPr>
            <a:endParaRPr lang="en-US" sz="1400" dirty="0">
              <a:latin typeface="var(--font-fk-grotesk)"/>
            </a:endParaRPr>
          </a:p>
        </p:txBody>
      </p:sp>
      <p:pic>
        <p:nvPicPr>
          <p:cNvPr id="5" name="Picture 4">
            <a:extLst>
              <a:ext uri="{FF2B5EF4-FFF2-40B4-BE49-F238E27FC236}">
                <a16:creationId xmlns:a16="http://schemas.microsoft.com/office/drawing/2014/main" id="{512F8F5A-9B99-4B07-9736-426F9B186D1E}"/>
              </a:ext>
            </a:extLst>
          </p:cNvPr>
          <p:cNvPicPr>
            <a:picLocks noChangeAspect="1"/>
          </p:cNvPicPr>
          <p:nvPr/>
        </p:nvPicPr>
        <p:blipFill>
          <a:blip r:embed="rId2"/>
          <a:stretch>
            <a:fillRect/>
          </a:stretch>
        </p:blipFill>
        <p:spPr>
          <a:xfrm>
            <a:off x="2123871" y="1576782"/>
            <a:ext cx="7944258" cy="939848"/>
          </a:xfrm>
          <a:prstGeom prst="rect">
            <a:avLst/>
          </a:prstGeom>
        </p:spPr>
      </p:pic>
      <p:pic>
        <p:nvPicPr>
          <p:cNvPr id="8" name="Picture 7">
            <a:extLst>
              <a:ext uri="{FF2B5EF4-FFF2-40B4-BE49-F238E27FC236}">
                <a16:creationId xmlns:a16="http://schemas.microsoft.com/office/drawing/2014/main" id="{7FDAA454-FEBD-48A0-9084-0A3BEBAE86F5}"/>
              </a:ext>
            </a:extLst>
          </p:cNvPr>
          <p:cNvPicPr>
            <a:picLocks noChangeAspect="1"/>
          </p:cNvPicPr>
          <p:nvPr/>
        </p:nvPicPr>
        <p:blipFill>
          <a:blip r:embed="rId3"/>
          <a:stretch>
            <a:fillRect/>
          </a:stretch>
        </p:blipFill>
        <p:spPr>
          <a:xfrm>
            <a:off x="1504714" y="4237809"/>
            <a:ext cx="9182572" cy="2076557"/>
          </a:xfrm>
          <a:prstGeom prst="rect">
            <a:avLst/>
          </a:prstGeom>
        </p:spPr>
      </p:pic>
    </p:spTree>
    <p:extLst>
      <p:ext uri="{BB962C8B-B14F-4D97-AF65-F5344CB8AC3E}">
        <p14:creationId xmlns:p14="http://schemas.microsoft.com/office/powerpoint/2010/main" val="2744774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1" y="0"/>
            <a:ext cx="11577775"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Suggestion of Possible Combos &amp; Offers</a:t>
            </a:r>
          </a:p>
        </p:txBody>
      </p:sp>
      <p:sp>
        <p:nvSpPr>
          <p:cNvPr id="4" name="TextBox 3">
            <a:extLst>
              <a:ext uri="{FF2B5EF4-FFF2-40B4-BE49-F238E27FC236}">
                <a16:creationId xmlns:a16="http://schemas.microsoft.com/office/drawing/2014/main" id="{A7E8CAA5-B1B0-477D-A131-95BE20ACA668}"/>
              </a:ext>
            </a:extLst>
          </p:cNvPr>
          <p:cNvSpPr txBox="1"/>
          <p:nvPr/>
        </p:nvSpPr>
        <p:spPr>
          <a:xfrm>
            <a:off x="614225" y="674428"/>
            <a:ext cx="10963550" cy="3613746"/>
          </a:xfrm>
          <a:prstGeom prst="rect">
            <a:avLst/>
          </a:prstGeom>
          <a:noFill/>
        </p:spPr>
        <p:txBody>
          <a:bodyPr wrap="square" rtlCol="0">
            <a:spAutoFit/>
          </a:bodyPr>
          <a:lstStyle/>
          <a:p>
            <a:pPr algn="just">
              <a:lnSpc>
                <a:spcPct val="150000"/>
              </a:lnSpc>
            </a:pPr>
            <a:r>
              <a:rPr lang="en-US" sz="1400" dirty="0">
                <a:latin typeface="var(--font-fk-grotesk)"/>
              </a:rPr>
              <a:t>5. </a:t>
            </a:r>
            <a:r>
              <a:rPr lang="en-US" sz="1400" b="1" dirty="0">
                <a:latin typeface="var(--font-fk-grotesk)"/>
              </a:rPr>
              <a:t>Buy One, Get One (BOGO) Offers</a:t>
            </a:r>
          </a:p>
          <a:p>
            <a:pPr lvl="1" algn="just">
              <a:lnSpc>
                <a:spcPct val="150000"/>
              </a:lnSpc>
            </a:pPr>
            <a:r>
              <a:rPr lang="en-US" sz="1400" dirty="0">
                <a:latin typeface="var(--font-fk-grotesk)"/>
              </a:rPr>
              <a:t>Combinations where one product strongly implies another (Confidence &gt; 0.8) and has a high Lift value, below are list of those combinations (Confidence &gt; 0.8 and Lift &gt; 1.5)</a:t>
            </a:r>
          </a:p>
          <a:p>
            <a:pPr lvl="1" algn="just">
              <a:lnSpc>
                <a:spcPct val="150000"/>
              </a:lnSpc>
            </a:pPr>
            <a:endParaRPr lang="en-US" sz="1400" dirty="0">
              <a:latin typeface="var(--font-fk-grotesk)"/>
            </a:endParaRPr>
          </a:p>
          <a:p>
            <a:pPr lvl="1" algn="just">
              <a:lnSpc>
                <a:spcPct val="150000"/>
              </a:lnSpc>
            </a:pPr>
            <a:endParaRPr lang="en-US" sz="1400" dirty="0">
              <a:latin typeface="var(--font-fk-grotesk)"/>
            </a:endParaRPr>
          </a:p>
          <a:p>
            <a:pPr lvl="1" algn="just">
              <a:lnSpc>
                <a:spcPct val="150000"/>
              </a:lnSpc>
            </a:pPr>
            <a:endParaRPr lang="en-US" sz="1400" dirty="0">
              <a:latin typeface="var(--font-fk-grotesk)"/>
            </a:endParaRPr>
          </a:p>
          <a:p>
            <a:pPr algn="just">
              <a:lnSpc>
                <a:spcPct val="150000"/>
              </a:lnSpc>
            </a:pPr>
            <a:endParaRPr lang="en-US" sz="1400" dirty="0">
              <a:latin typeface="var(--font-fk-grotesk)"/>
            </a:endParaRPr>
          </a:p>
          <a:p>
            <a:pPr algn="just">
              <a:lnSpc>
                <a:spcPct val="150000"/>
              </a:lnSpc>
            </a:pPr>
            <a:endParaRPr lang="en-US" sz="1400" dirty="0">
              <a:latin typeface="var(--font-fk-grotesk)"/>
            </a:endParaRPr>
          </a:p>
          <a:p>
            <a:pPr algn="just">
              <a:lnSpc>
                <a:spcPct val="150000"/>
              </a:lnSpc>
            </a:pPr>
            <a:endParaRPr lang="en-US" sz="1400" dirty="0">
              <a:latin typeface="var(--font-fk-grotesk)"/>
            </a:endParaRPr>
          </a:p>
          <a:p>
            <a:pPr algn="just">
              <a:lnSpc>
                <a:spcPct val="150000"/>
              </a:lnSpc>
            </a:pPr>
            <a:r>
              <a:rPr lang="en-US" sz="1400" dirty="0">
                <a:latin typeface="var(--font-fk-grotesk)"/>
              </a:rPr>
              <a:t>6. </a:t>
            </a:r>
            <a:r>
              <a:rPr lang="en-US" sz="1400" b="1" dirty="0">
                <a:latin typeface="var(--font-fk-grotesk)"/>
              </a:rPr>
              <a:t>Seasonal Combos</a:t>
            </a:r>
          </a:p>
          <a:p>
            <a:pPr lvl="1" algn="just">
              <a:lnSpc>
                <a:spcPct val="150000"/>
              </a:lnSpc>
            </a:pPr>
            <a:r>
              <a:rPr lang="en-US" sz="1400" dirty="0">
                <a:latin typeface="var(--font-fk-grotesk)"/>
              </a:rPr>
              <a:t>Item pairs where Support is moderate but the combination is unique (high Lift).</a:t>
            </a:r>
          </a:p>
        </p:txBody>
      </p:sp>
      <p:pic>
        <p:nvPicPr>
          <p:cNvPr id="6" name="Picture 5">
            <a:extLst>
              <a:ext uri="{FF2B5EF4-FFF2-40B4-BE49-F238E27FC236}">
                <a16:creationId xmlns:a16="http://schemas.microsoft.com/office/drawing/2014/main" id="{41B25AED-0B39-400F-874B-C9B07143CFC6}"/>
              </a:ext>
            </a:extLst>
          </p:cNvPr>
          <p:cNvPicPr/>
          <p:nvPr/>
        </p:nvPicPr>
        <p:blipFill>
          <a:blip r:embed="rId2"/>
          <a:stretch>
            <a:fillRect/>
          </a:stretch>
        </p:blipFill>
        <p:spPr>
          <a:xfrm>
            <a:off x="2584704" y="1734248"/>
            <a:ext cx="7007352" cy="1804480"/>
          </a:xfrm>
          <a:prstGeom prst="rect">
            <a:avLst/>
          </a:prstGeom>
        </p:spPr>
      </p:pic>
      <p:pic>
        <p:nvPicPr>
          <p:cNvPr id="3" name="Picture 2">
            <a:extLst>
              <a:ext uri="{FF2B5EF4-FFF2-40B4-BE49-F238E27FC236}">
                <a16:creationId xmlns:a16="http://schemas.microsoft.com/office/drawing/2014/main" id="{F1D6D530-19CF-4546-9C48-B07ED6A22544}"/>
              </a:ext>
            </a:extLst>
          </p:cNvPr>
          <p:cNvPicPr>
            <a:picLocks noChangeAspect="1"/>
          </p:cNvPicPr>
          <p:nvPr/>
        </p:nvPicPr>
        <p:blipFill>
          <a:blip r:embed="rId3"/>
          <a:stretch>
            <a:fillRect/>
          </a:stretch>
        </p:blipFill>
        <p:spPr>
          <a:xfrm>
            <a:off x="1780953" y="4463616"/>
            <a:ext cx="8630094" cy="2063856"/>
          </a:xfrm>
          <a:prstGeom prst="rect">
            <a:avLst/>
          </a:prstGeom>
        </p:spPr>
      </p:pic>
    </p:spTree>
    <p:extLst>
      <p:ext uri="{BB962C8B-B14F-4D97-AF65-F5344CB8AC3E}">
        <p14:creationId xmlns:p14="http://schemas.microsoft.com/office/powerpoint/2010/main" val="3308565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Bridge">
            <a:extLst>
              <a:ext uri="{FF2B5EF4-FFF2-40B4-BE49-F238E27FC236}">
                <a16:creationId xmlns:a16="http://schemas.microsoft.com/office/drawing/2014/main" id="{1BFA8449-61BE-6A34-3690-BAEEC5A5A54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3686175" y="0"/>
            <a:ext cx="8505825" cy="6858000"/>
          </a:xfrm>
        </p:spPr>
      </p:pic>
      <p:sp>
        <p:nvSpPr>
          <p:cNvPr id="3" name="Title 2">
            <a:extLst>
              <a:ext uri="{FF2B5EF4-FFF2-40B4-BE49-F238E27FC236}">
                <a16:creationId xmlns:a16="http://schemas.microsoft.com/office/drawing/2014/main" id="{8CABFD3A-42D8-AD08-B28B-24BAACB1BA70}"/>
              </a:ext>
            </a:extLst>
          </p:cNvPr>
          <p:cNvSpPr>
            <a:spLocks noGrp="1"/>
          </p:cNvSpPr>
          <p:nvPr>
            <p:ph type="title"/>
          </p:nvPr>
        </p:nvSpPr>
        <p:spPr>
          <a:xfrm>
            <a:off x="0" y="879635"/>
            <a:ext cx="8261729" cy="1639938"/>
          </a:xfrm>
        </p:spPr>
        <p:txBody>
          <a:bodyPr/>
          <a:lstStyle/>
          <a:p>
            <a:r>
              <a:rPr lang="en-US" dirty="0"/>
              <a:t>Thank you</a:t>
            </a:r>
          </a:p>
        </p:txBody>
      </p:sp>
    </p:spTree>
    <p:extLst>
      <p:ext uri="{BB962C8B-B14F-4D97-AF65-F5344CB8AC3E}">
        <p14:creationId xmlns:p14="http://schemas.microsoft.com/office/powerpoint/2010/main" val="242677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32E74E10-8186-4169-9759-96EB60168482}"/>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Data Overview</a:t>
            </a:r>
          </a:p>
        </p:txBody>
      </p:sp>
      <p:sp>
        <p:nvSpPr>
          <p:cNvPr id="23" name="TextBox 22">
            <a:extLst>
              <a:ext uri="{FF2B5EF4-FFF2-40B4-BE49-F238E27FC236}">
                <a16:creationId xmlns:a16="http://schemas.microsoft.com/office/drawing/2014/main" id="{950EC5C1-319A-4B81-A85C-DAF154662F56}"/>
              </a:ext>
            </a:extLst>
          </p:cNvPr>
          <p:cNvSpPr txBox="1"/>
          <p:nvPr/>
        </p:nvSpPr>
        <p:spPr>
          <a:xfrm>
            <a:off x="516418" y="557047"/>
            <a:ext cx="11159163" cy="3108543"/>
          </a:xfrm>
          <a:prstGeom prst="rect">
            <a:avLst/>
          </a:prstGeom>
          <a:noFill/>
        </p:spPr>
        <p:txBody>
          <a:bodyPr wrap="square" rtlCol="0">
            <a:spAutoFit/>
          </a:bodyPr>
          <a:lstStyle/>
          <a:p>
            <a:pPr marL="1714500" lvl="3" indent="-342900">
              <a:buFont typeface="Arial" panose="020B0604020202020204" pitchFamily="34" charset="0"/>
              <a:buChar char="•"/>
            </a:pPr>
            <a:r>
              <a:rPr lang="en-US" sz="1400" dirty="0">
                <a:latin typeface="var(--font-fk-grotesk)"/>
                <a:cs typeface="Arial" panose="020B0604020202020204" pitchFamily="34" charset="0"/>
              </a:rPr>
              <a:t>PRODUCT LINE column had 7 unique values:</a:t>
            </a:r>
          </a:p>
          <a:p>
            <a:pPr marL="2171700" lvl="4" indent="-342900">
              <a:buFont typeface="Arial" panose="020B0604020202020204" pitchFamily="34" charset="0"/>
              <a:buChar char="•"/>
            </a:pPr>
            <a:r>
              <a:rPr lang="en-US" sz="1400" dirty="0">
                <a:latin typeface="var(--font-fk-grotesk)"/>
                <a:cs typeface="Arial" panose="020B0604020202020204" pitchFamily="34" charset="0"/>
              </a:rPr>
              <a:t>Classic Cars,</a:t>
            </a:r>
          </a:p>
          <a:p>
            <a:pPr marL="2171700" lvl="4" indent="-342900">
              <a:buFont typeface="Arial" panose="020B0604020202020204" pitchFamily="34" charset="0"/>
              <a:buChar char="•"/>
            </a:pPr>
            <a:r>
              <a:rPr lang="en-US" sz="1400" dirty="0">
                <a:latin typeface="var(--font-fk-grotesk)"/>
                <a:cs typeface="Arial" panose="020B0604020202020204" pitchFamily="34" charset="0"/>
              </a:rPr>
              <a:t>Vintage Cars,</a:t>
            </a:r>
          </a:p>
          <a:p>
            <a:pPr marL="2171700" lvl="4" indent="-342900">
              <a:buFont typeface="Arial" panose="020B0604020202020204" pitchFamily="34" charset="0"/>
              <a:buChar char="•"/>
            </a:pPr>
            <a:r>
              <a:rPr lang="en-US" sz="1400" dirty="0">
                <a:latin typeface="var(--font-fk-grotesk)"/>
                <a:cs typeface="Arial" panose="020B0604020202020204" pitchFamily="34" charset="0"/>
              </a:rPr>
              <a:t>Motorcycles,</a:t>
            </a:r>
          </a:p>
          <a:p>
            <a:pPr marL="2171700" lvl="4" indent="-342900">
              <a:buFont typeface="Arial" panose="020B0604020202020204" pitchFamily="34" charset="0"/>
              <a:buChar char="•"/>
            </a:pPr>
            <a:r>
              <a:rPr lang="en-US" sz="1400" dirty="0">
                <a:latin typeface="var(--font-fk-grotesk)"/>
                <a:cs typeface="Arial" panose="020B0604020202020204" pitchFamily="34" charset="0"/>
              </a:rPr>
              <a:t>Planes,</a:t>
            </a:r>
          </a:p>
          <a:p>
            <a:pPr marL="2171700" lvl="4" indent="-342900">
              <a:buFont typeface="Arial" panose="020B0604020202020204" pitchFamily="34" charset="0"/>
              <a:buChar char="•"/>
            </a:pPr>
            <a:r>
              <a:rPr lang="en-US" sz="1400" dirty="0">
                <a:latin typeface="var(--font-fk-grotesk)"/>
                <a:cs typeface="Arial" panose="020B0604020202020204" pitchFamily="34" charset="0"/>
              </a:rPr>
              <a:t>Trucks and Buses,</a:t>
            </a:r>
          </a:p>
          <a:p>
            <a:pPr marL="2171700" lvl="4" indent="-342900">
              <a:buFont typeface="Arial" panose="020B0604020202020204" pitchFamily="34" charset="0"/>
              <a:buChar char="•"/>
            </a:pPr>
            <a:r>
              <a:rPr lang="en-US" sz="1400" dirty="0">
                <a:latin typeface="var(--font-fk-grotesk)"/>
                <a:cs typeface="Arial" panose="020B0604020202020204" pitchFamily="34" charset="0"/>
              </a:rPr>
              <a:t>Ships,</a:t>
            </a:r>
          </a:p>
          <a:p>
            <a:pPr marL="2171700" lvl="4" indent="-342900">
              <a:buFont typeface="Arial" panose="020B0604020202020204" pitchFamily="34" charset="0"/>
              <a:buChar char="•"/>
            </a:pPr>
            <a:r>
              <a:rPr lang="en-US" sz="1400" dirty="0">
                <a:latin typeface="var(--font-fk-grotesk)"/>
                <a:cs typeface="Arial" panose="020B0604020202020204" pitchFamily="34" charset="0"/>
              </a:rPr>
              <a:t>Trains</a:t>
            </a:r>
          </a:p>
          <a:p>
            <a:pPr marL="1714500" lvl="3" indent="-342900">
              <a:buFont typeface="Arial" panose="020B0604020202020204" pitchFamily="34" charset="0"/>
              <a:buChar char="•"/>
            </a:pPr>
            <a:r>
              <a:rPr lang="en-US" sz="1400" dirty="0">
                <a:latin typeface="var(--font-fk-grotesk)"/>
                <a:cs typeface="Arial" panose="020B0604020202020204" pitchFamily="34" charset="0"/>
              </a:rPr>
              <a:t>DEALSIZE column had 3 unique values:</a:t>
            </a:r>
          </a:p>
          <a:p>
            <a:pPr marL="2171700" lvl="4" indent="-342900">
              <a:buFont typeface="Arial" panose="020B0604020202020204" pitchFamily="34" charset="0"/>
              <a:buChar char="•"/>
            </a:pPr>
            <a:r>
              <a:rPr lang="pt-BR" sz="1400" dirty="0">
                <a:latin typeface="var(--font-fk-grotesk)"/>
                <a:cs typeface="Arial" panose="020B0604020202020204" pitchFamily="34" charset="0"/>
              </a:rPr>
              <a:t>Medium,</a:t>
            </a:r>
          </a:p>
          <a:p>
            <a:pPr marL="2171700" lvl="4" indent="-342900">
              <a:buFont typeface="Arial" panose="020B0604020202020204" pitchFamily="34" charset="0"/>
              <a:buChar char="•"/>
            </a:pPr>
            <a:r>
              <a:rPr lang="pt-BR" sz="1400" dirty="0">
                <a:latin typeface="var(--font-fk-grotesk)"/>
                <a:cs typeface="Arial" panose="020B0604020202020204" pitchFamily="34" charset="0"/>
              </a:rPr>
              <a:t>Small,</a:t>
            </a:r>
          </a:p>
          <a:p>
            <a:pPr marL="2171700" lvl="4" indent="-342900">
              <a:buFont typeface="Arial" panose="020B0604020202020204" pitchFamily="34" charset="0"/>
              <a:buChar char="•"/>
            </a:pPr>
            <a:r>
              <a:rPr lang="pt-BR" sz="1400" dirty="0">
                <a:latin typeface="var(--font-fk-grotesk)"/>
                <a:cs typeface="Arial" panose="020B0604020202020204" pitchFamily="34" charset="0"/>
              </a:rPr>
              <a:t>Large</a:t>
            </a:r>
            <a:endParaRPr lang="en-US" sz="1400" dirty="0">
              <a:latin typeface="var(--font-fk-grotesk)"/>
              <a:cs typeface="Arial" panose="020B0604020202020204" pitchFamily="34" charset="0"/>
            </a:endParaRPr>
          </a:p>
          <a:p>
            <a:pPr marL="1714500" lvl="3" indent="-342900">
              <a:buFont typeface="Arial" panose="020B0604020202020204" pitchFamily="34" charset="0"/>
              <a:buChar char="•"/>
            </a:pPr>
            <a:r>
              <a:rPr lang="en-US" sz="1400" dirty="0">
                <a:latin typeface="var(--font-fk-grotesk)"/>
                <a:cs typeface="Arial" panose="020B0604020202020204" pitchFamily="34" charset="0"/>
              </a:rPr>
              <a:t>PRODUCTCODE, CUSTOMERNAME, PHONE, ADDRESSLINE1	, CITY, POSTALCODE, COUNTRY, CONTACTLASTNAME, CONTACTFIRSTNAME had more than 19 unique values.</a:t>
            </a:r>
          </a:p>
        </p:txBody>
      </p:sp>
      <p:graphicFrame>
        <p:nvGraphicFramePr>
          <p:cNvPr id="5" name="Table 4">
            <a:extLst>
              <a:ext uri="{FF2B5EF4-FFF2-40B4-BE49-F238E27FC236}">
                <a16:creationId xmlns:a16="http://schemas.microsoft.com/office/drawing/2014/main" id="{43CAE426-2421-4CDB-90FC-E0E1D18D5F04}"/>
              </a:ext>
            </a:extLst>
          </p:cNvPr>
          <p:cNvGraphicFramePr>
            <a:graphicFrameLocks noGrp="1"/>
          </p:cNvGraphicFramePr>
          <p:nvPr>
            <p:extLst>
              <p:ext uri="{D42A27DB-BD31-4B8C-83A1-F6EECF244321}">
                <p14:modId xmlns:p14="http://schemas.microsoft.com/office/powerpoint/2010/main" val="494494549"/>
              </p:ext>
            </p:extLst>
          </p:nvPr>
        </p:nvGraphicFramePr>
        <p:xfrm>
          <a:off x="1347766" y="3892313"/>
          <a:ext cx="9869583" cy="2806192"/>
        </p:xfrm>
        <a:graphic>
          <a:graphicData uri="http://schemas.openxmlformats.org/drawingml/2006/table">
            <a:tbl>
              <a:tblPr firstRow="1" firstCol="1" bandRow="1"/>
              <a:tblGrid>
                <a:gridCol w="2471761">
                  <a:extLst>
                    <a:ext uri="{9D8B030D-6E8A-4147-A177-3AD203B41FA5}">
                      <a16:colId xmlns:a16="http://schemas.microsoft.com/office/drawing/2014/main" val="3524881608"/>
                    </a:ext>
                  </a:extLst>
                </a:gridCol>
                <a:gridCol w="1261526">
                  <a:extLst>
                    <a:ext uri="{9D8B030D-6E8A-4147-A177-3AD203B41FA5}">
                      <a16:colId xmlns:a16="http://schemas.microsoft.com/office/drawing/2014/main" val="3106483799"/>
                    </a:ext>
                  </a:extLst>
                </a:gridCol>
                <a:gridCol w="1293173">
                  <a:extLst>
                    <a:ext uri="{9D8B030D-6E8A-4147-A177-3AD203B41FA5}">
                      <a16:colId xmlns:a16="http://schemas.microsoft.com/office/drawing/2014/main" val="488085326"/>
                    </a:ext>
                  </a:extLst>
                </a:gridCol>
                <a:gridCol w="1009439">
                  <a:extLst>
                    <a:ext uri="{9D8B030D-6E8A-4147-A177-3AD203B41FA5}">
                      <a16:colId xmlns:a16="http://schemas.microsoft.com/office/drawing/2014/main" val="2635792573"/>
                    </a:ext>
                  </a:extLst>
                </a:gridCol>
                <a:gridCol w="1277895">
                  <a:extLst>
                    <a:ext uri="{9D8B030D-6E8A-4147-A177-3AD203B41FA5}">
                      <a16:colId xmlns:a16="http://schemas.microsoft.com/office/drawing/2014/main" val="3082314448"/>
                    </a:ext>
                  </a:extLst>
                </a:gridCol>
                <a:gridCol w="1230969">
                  <a:extLst>
                    <a:ext uri="{9D8B030D-6E8A-4147-A177-3AD203B41FA5}">
                      <a16:colId xmlns:a16="http://schemas.microsoft.com/office/drawing/2014/main" val="3224652018"/>
                    </a:ext>
                  </a:extLst>
                </a:gridCol>
                <a:gridCol w="1324820">
                  <a:extLst>
                    <a:ext uri="{9D8B030D-6E8A-4147-A177-3AD203B41FA5}">
                      <a16:colId xmlns:a16="http://schemas.microsoft.com/office/drawing/2014/main" val="649140993"/>
                    </a:ext>
                  </a:extLst>
                </a:gridCol>
              </a:tblGrid>
              <a:tr h="463755">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Column</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Minimum</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Maximum</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Mean</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Standard Deviation</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Variance</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b="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Skewness</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285750" marT="76200" marB="76200" anchor="b">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a:noFill/>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8261493"/>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ORDERNUMBER</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10100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10425</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10259.76</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91.88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8441.48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-0.01</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18705984"/>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QUANTITYORDERED</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6</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97</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35.10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9.76</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95.30</a:t>
                      </a:r>
                      <a:endParaRPr lang="en-US" sz="1100" dirty="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0.37</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06087056"/>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PRICEEACH</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26.88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252.87</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101.10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42.04</a:t>
                      </a:r>
                      <a:endParaRPr lang="en-US" sz="1100" dirty="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1767.58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0.70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01846048"/>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ORDERLINENUMBER</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6.49</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4.23</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17.90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0.58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35933988"/>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SALES</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482.13</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14082.80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3553.05</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1838.95</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3381751.45</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1.16</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21700417"/>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DAYS_SINCE_LASTORDER</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42</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3562</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1757.09</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819.28</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671220.66</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-0.00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1435535"/>
                  </a:ext>
                </a:extLst>
              </a:tr>
              <a:tr h="292104">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MSRP</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28575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33</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214</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100.69</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40.11</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1609.20</a:t>
                      </a:r>
                      <a:endParaRPr lang="en-US" sz="110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tc>
                  <a:txBody>
                    <a:bodyPr/>
                    <a:lstStyle/>
                    <a:p>
                      <a:pPr marL="0" marR="0" algn="just">
                        <a:lnSpc>
                          <a:spcPct val="120000"/>
                        </a:lnSpc>
                        <a:spcBef>
                          <a:spcPts val="0"/>
                        </a:spcBef>
                        <a:spcAft>
                          <a:spcPts val="0"/>
                        </a:spcAft>
                      </a:pPr>
                      <a:r>
                        <a:rPr lang="en-US" sz="105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0.58</a:t>
                      </a:r>
                      <a:endParaRPr lang="en-US" sz="1100" dirty="0">
                        <a:effectLst/>
                        <a:latin typeface="Arial" panose="020B0604020202020204" pitchFamily="34" charset="0"/>
                        <a:ea typeface="Dotum" panose="020B0600000101010101" pitchFamily="34" charset="-127"/>
                        <a:cs typeface="Arial" panose="020B0604020202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01367996"/>
                  </a:ext>
                </a:extLst>
              </a:tr>
            </a:tbl>
          </a:graphicData>
        </a:graphic>
      </p:graphicFrame>
      <p:sp>
        <p:nvSpPr>
          <p:cNvPr id="6" name="TextBox 5">
            <a:extLst>
              <a:ext uri="{FF2B5EF4-FFF2-40B4-BE49-F238E27FC236}">
                <a16:creationId xmlns:a16="http://schemas.microsoft.com/office/drawing/2014/main" id="{2936EE3D-4351-44B4-B164-187E9CE46543}"/>
              </a:ext>
            </a:extLst>
          </p:cNvPr>
          <p:cNvSpPr txBox="1"/>
          <p:nvPr/>
        </p:nvSpPr>
        <p:spPr>
          <a:xfrm>
            <a:off x="1652093" y="3558696"/>
            <a:ext cx="11159163" cy="333617"/>
          </a:xfrm>
          <a:prstGeom prst="rect">
            <a:avLst/>
          </a:prstGeom>
          <a:noFill/>
        </p:spPr>
        <p:txBody>
          <a:bodyPr wrap="square" rtlCol="0">
            <a:spAutoFit/>
          </a:bodyPr>
          <a:lstStyle/>
          <a:p>
            <a:pPr marL="285750" marR="0" indent="-285750" algn="just">
              <a:lnSpc>
                <a:spcPct val="120000"/>
              </a:lnSpc>
              <a:spcBef>
                <a:spcPts val="1000"/>
              </a:spcBef>
              <a:spcAft>
                <a:spcPts val="0"/>
              </a:spcAft>
              <a:buFont typeface="Arial" panose="020B0604020202020204" pitchFamily="34" charset="0"/>
              <a:buChar char="•"/>
            </a:pPr>
            <a:r>
              <a:rPr lang="en-US" sz="1400" b="1" dirty="0">
                <a:effectLst/>
                <a:latin typeface="var(--font-fk-grotesk)"/>
                <a:ea typeface="HYGothic-Extra"/>
                <a:cs typeface="Tahoma" panose="020B0604030504040204" pitchFamily="34" charset="0"/>
              </a:rPr>
              <a:t>Numerical Data: </a:t>
            </a:r>
            <a:r>
              <a:rPr lang="en-US" sz="1400" dirty="0">
                <a:effectLst/>
                <a:latin typeface="var(--font-fk-grotesk)"/>
                <a:ea typeface="Dotum" panose="020B0600000101010101" pitchFamily="34" charset="-127"/>
                <a:cs typeface="Arial" panose="020B0604020202020204" pitchFamily="34" charset="0"/>
              </a:rPr>
              <a:t>There are 7 Numerical Variables and below are the statistics summary</a:t>
            </a:r>
          </a:p>
        </p:txBody>
      </p:sp>
    </p:spTree>
    <p:extLst>
      <p:ext uri="{BB962C8B-B14F-4D97-AF65-F5344CB8AC3E}">
        <p14:creationId xmlns:p14="http://schemas.microsoft.com/office/powerpoint/2010/main" val="2410697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50EC5C1-319A-4B81-A85C-DAF154662F56}"/>
              </a:ext>
            </a:extLst>
          </p:cNvPr>
          <p:cNvSpPr txBox="1"/>
          <p:nvPr/>
        </p:nvSpPr>
        <p:spPr>
          <a:xfrm>
            <a:off x="552022" y="582559"/>
            <a:ext cx="10937965" cy="523220"/>
          </a:xfrm>
          <a:prstGeom prst="rect">
            <a:avLst/>
          </a:prstGeom>
          <a:noFill/>
        </p:spPr>
        <p:txBody>
          <a:bodyPr wrap="square" rtlCol="0">
            <a:spAutoFit/>
          </a:bodyPr>
          <a:lstStyle/>
          <a:p>
            <a:r>
              <a:rPr lang="en-US" sz="1400" b="1" dirty="0">
                <a:latin typeface="var(--font-fk-grotesk)"/>
                <a:cs typeface="Arial" panose="020B0604020202020204" pitchFamily="34" charset="0"/>
              </a:rPr>
              <a:t>3. Data Dictionary</a:t>
            </a:r>
          </a:p>
          <a:p>
            <a:pPr marL="342900" indent="-342900">
              <a:buAutoNum type="arabicPeriod"/>
            </a:pPr>
            <a:endParaRPr lang="en-US" sz="1400" b="1" dirty="0">
              <a:latin typeface="var(--font-fk-grotesk)"/>
              <a:cs typeface="Arial" panose="020B0604020202020204" pitchFamily="34" charset="0"/>
            </a:endParaRPr>
          </a:p>
        </p:txBody>
      </p:sp>
      <p:graphicFrame>
        <p:nvGraphicFramePr>
          <p:cNvPr id="5" name="Table 4">
            <a:extLst>
              <a:ext uri="{FF2B5EF4-FFF2-40B4-BE49-F238E27FC236}">
                <a16:creationId xmlns:a16="http://schemas.microsoft.com/office/drawing/2014/main" id="{F20B8B5F-18BF-4153-8BF2-D1E4FC442B1B}"/>
              </a:ext>
            </a:extLst>
          </p:cNvPr>
          <p:cNvGraphicFramePr>
            <a:graphicFrameLocks noGrp="1"/>
          </p:cNvGraphicFramePr>
          <p:nvPr>
            <p:extLst>
              <p:ext uri="{D42A27DB-BD31-4B8C-83A1-F6EECF244321}">
                <p14:modId xmlns:p14="http://schemas.microsoft.com/office/powerpoint/2010/main" val="3974769583"/>
              </p:ext>
            </p:extLst>
          </p:nvPr>
        </p:nvGraphicFramePr>
        <p:xfrm>
          <a:off x="877824" y="999460"/>
          <a:ext cx="10762154" cy="5676318"/>
        </p:xfrm>
        <a:graphic>
          <a:graphicData uri="http://schemas.openxmlformats.org/drawingml/2006/table">
            <a:tbl>
              <a:tblPr firstRow="1" firstCol="1" bandRow="1"/>
              <a:tblGrid>
                <a:gridCol w="2781472">
                  <a:extLst>
                    <a:ext uri="{9D8B030D-6E8A-4147-A177-3AD203B41FA5}">
                      <a16:colId xmlns:a16="http://schemas.microsoft.com/office/drawing/2014/main" val="3924368517"/>
                    </a:ext>
                  </a:extLst>
                </a:gridCol>
                <a:gridCol w="7980682">
                  <a:extLst>
                    <a:ext uri="{9D8B030D-6E8A-4147-A177-3AD203B41FA5}">
                      <a16:colId xmlns:a16="http://schemas.microsoft.com/office/drawing/2014/main" val="2908231864"/>
                    </a:ext>
                  </a:extLst>
                </a:gridCol>
              </a:tblGrid>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Column Name</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b="1" dirty="0">
                          <a:solidFill>
                            <a:srgbClr val="000000"/>
                          </a:solidFill>
                          <a:effectLst/>
                          <a:latin typeface="var(--font-fk-grotesk)"/>
                          <a:ea typeface="Times New Roman" panose="02020603050405020304" pitchFamily="18" charset="0"/>
                          <a:cs typeface="Arial" panose="020B0604020202020204" pitchFamily="34" charset="0"/>
                        </a:rPr>
                        <a:t>Description</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1968994"/>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ORDERNUMBER</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This column represents the unique identification number assigned to each order.</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068660"/>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QUANTITYORDERED</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It indicates the number of items ordered in each order.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365833"/>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PRICEEACH</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specifies the price of each item in the order.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534878"/>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ORDERLINENUMBER</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It represents the line number of each item within an order.</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5917224"/>
                  </a:ext>
                </a:extLst>
              </a:tr>
              <a:tr h="426418">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SALES</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This column denotes the total sales amount for each order, which is calculated by multiplying the quantity ordered by the price of each item.</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209282"/>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ORDERDATE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It denotes the date on which the order was placed.</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560490"/>
                  </a:ext>
                </a:extLst>
              </a:tr>
              <a:tr h="426418">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DAYS_SINCE_LASTORDER</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represents the number of days that have passed since the last order for each customer. It can be used to analyze customer purchasing patterns.</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725591"/>
                  </a:ext>
                </a:extLst>
              </a:tr>
              <a:tr h="426418">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STATUS</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It indicates the status of the order, such as "Shipped," "In Process,"  "Cancelled," "Disputed," "On Hold," or "Resolved"</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622304"/>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PRODUCTLINE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This column specifies the product line categories to which each item belongs. </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9928518"/>
                  </a:ext>
                </a:extLst>
              </a:tr>
              <a:tr h="426418">
                <a:tc>
                  <a:txBody>
                    <a:bodyPr/>
                    <a:lstStyle/>
                    <a:p>
                      <a:pPr marL="0" marR="0" algn="l">
                        <a:lnSpc>
                          <a:spcPct val="100000"/>
                        </a:lnSpc>
                        <a:spcBef>
                          <a:spcPts val="0"/>
                        </a:spcBef>
                        <a:spcAft>
                          <a:spcPts val="0"/>
                        </a:spcAft>
                      </a:pPr>
                      <a:r>
                        <a:rPr lang="en-US" sz="1300" b="1" dirty="0">
                          <a:solidFill>
                            <a:srgbClr val="000000"/>
                          </a:solidFill>
                          <a:effectLst/>
                          <a:latin typeface="var(--font-fk-grotesk)"/>
                          <a:ea typeface="Times New Roman" panose="02020603050405020304" pitchFamily="18" charset="0"/>
                          <a:cs typeface="Arial" panose="020B0604020202020204" pitchFamily="34" charset="0"/>
                        </a:rPr>
                        <a:t>MSRP</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It stands for Manufacturer's Suggested Retail Price and represents the suggested selling price for each item.</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111758"/>
                  </a:ext>
                </a:extLst>
              </a:tr>
              <a:tr h="207854">
                <a:tc>
                  <a:txBody>
                    <a:bodyPr/>
                    <a:lstStyle/>
                    <a:p>
                      <a:pPr marL="0" marR="0" algn="l">
                        <a:lnSpc>
                          <a:spcPct val="100000"/>
                        </a:lnSpc>
                        <a:spcBef>
                          <a:spcPts val="0"/>
                        </a:spcBef>
                        <a:spcAft>
                          <a:spcPts val="0"/>
                        </a:spcAft>
                      </a:pPr>
                      <a:r>
                        <a:rPr lang="en-US" sz="1300" b="1" dirty="0">
                          <a:solidFill>
                            <a:srgbClr val="000000"/>
                          </a:solidFill>
                          <a:effectLst/>
                          <a:latin typeface="var(--font-fk-grotesk)"/>
                          <a:ea typeface="Times New Roman" panose="02020603050405020304" pitchFamily="18" charset="0"/>
                          <a:cs typeface="Arial" panose="020B0604020202020204" pitchFamily="34" charset="0"/>
                        </a:rPr>
                        <a:t>PRODUCTCODE</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This column represents the unique code assigned to each product.</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576655"/>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CUSTOMERNAME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It denotes the name of the customer who placed the order.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834550"/>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PHONE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contains the contact phone number for the customer.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656924"/>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ADDRESSLINE1</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It represents the first line of the customer's address.</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443481"/>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CITY</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specifies the city where the customer is located.</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9602257"/>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POSTALCODE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 It denotes the postal code or ZIP code associated with the customer's address.</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992469"/>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COUNTRY</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indicates the country where the customer is located.</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2086359"/>
                  </a:ext>
                </a:extLst>
              </a:tr>
              <a:tr h="207854">
                <a:tc>
                  <a:txBody>
                    <a:bodyPr/>
                    <a:lstStyle/>
                    <a:p>
                      <a:pPr marL="0" marR="0" algn="l">
                        <a:lnSpc>
                          <a:spcPct val="100000"/>
                        </a:lnSpc>
                        <a:spcBef>
                          <a:spcPts val="0"/>
                        </a:spcBef>
                        <a:spcAft>
                          <a:spcPts val="0"/>
                        </a:spcAft>
                      </a:pPr>
                      <a:r>
                        <a:rPr lang="en-US" sz="1300" b="1">
                          <a:solidFill>
                            <a:srgbClr val="000000"/>
                          </a:solidFill>
                          <a:effectLst/>
                          <a:latin typeface="var(--font-fk-grotesk)"/>
                          <a:ea typeface="Times New Roman" panose="02020603050405020304" pitchFamily="18" charset="0"/>
                          <a:cs typeface="Arial" panose="020B0604020202020204" pitchFamily="34" charset="0"/>
                        </a:rPr>
                        <a:t>CONTACTLASTNAME</a:t>
                      </a:r>
                      <a:endParaRPr lang="en-US" sz="130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It represents the last name of the contact person associated with the customer.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3030232"/>
                  </a:ext>
                </a:extLst>
              </a:tr>
              <a:tr h="426418">
                <a:tc>
                  <a:txBody>
                    <a:bodyPr/>
                    <a:lstStyle/>
                    <a:p>
                      <a:pPr marL="0" marR="0" algn="l">
                        <a:lnSpc>
                          <a:spcPct val="100000"/>
                        </a:lnSpc>
                        <a:spcBef>
                          <a:spcPts val="0"/>
                        </a:spcBef>
                        <a:spcAft>
                          <a:spcPts val="0"/>
                        </a:spcAft>
                      </a:pPr>
                      <a:r>
                        <a:rPr lang="en-US" sz="1300" b="1" dirty="0">
                          <a:solidFill>
                            <a:srgbClr val="000000"/>
                          </a:solidFill>
                          <a:effectLst/>
                          <a:latin typeface="var(--font-fk-grotesk)"/>
                          <a:ea typeface="Times New Roman" panose="02020603050405020304" pitchFamily="18" charset="0"/>
                          <a:cs typeface="Arial" panose="020B0604020202020204" pitchFamily="34" charset="0"/>
                        </a:rPr>
                        <a:t>CONTACTFIRSTNAME</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a:solidFill>
                            <a:srgbClr val="000000"/>
                          </a:solidFill>
                          <a:effectLst/>
                          <a:latin typeface="var(--font-fk-grotesk)"/>
                          <a:ea typeface="Times New Roman" panose="02020603050405020304" pitchFamily="18" charset="0"/>
                          <a:cs typeface="Arial" panose="020B0604020202020204" pitchFamily="34" charset="0"/>
                        </a:rPr>
                        <a:t>This column denotes the first name of the contact person associated with the customer.</a:t>
                      </a:r>
                      <a:endParaRPr lang="en-US" sz="130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5657746"/>
                  </a:ext>
                </a:extLst>
              </a:tr>
              <a:tr h="426418">
                <a:tc>
                  <a:txBody>
                    <a:bodyPr/>
                    <a:lstStyle/>
                    <a:p>
                      <a:pPr marL="0" marR="0" algn="l">
                        <a:lnSpc>
                          <a:spcPct val="100000"/>
                        </a:lnSpc>
                        <a:spcBef>
                          <a:spcPts val="0"/>
                        </a:spcBef>
                        <a:spcAft>
                          <a:spcPts val="0"/>
                        </a:spcAft>
                      </a:pPr>
                      <a:r>
                        <a:rPr lang="en-US" sz="1300" b="1" dirty="0">
                          <a:solidFill>
                            <a:srgbClr val="000000"/>
                          </a:solidFill>
                          <a:effectLst/>
                          <a:latin typeface="var(--font-fk-grotesk)"/>
                          <a:ea typeface="Times New Roman" panose="02020603050405020304" pitchFamily="18" charset="0"/>
                          <a:cs typeface="Arial" panose="020B0604020202020204" pitchFamily="34" charset="0"/>
                        </a:rPr>
                        <a:t>DEALSIZE</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1300" dirty="0">
                          <a:solidFill>
                            <a:srgbClr val="000000"/>
                          </a:solidFill>
                          <a:effectLst/>
                          <a:latin typeface="var(--font-fk-grotesk)"/>
                          <a:ea typeface="Times New Roman" panose="02020603050405020304" pitchFamily="18" charset="0"/>
                          <a:cs typeface="Arial" panose="020B0604020202020204" pitchFamily="34" charset="0"/>
                        </a:rPr>
                        <a:t>It indicates the size of the deal or order, which are the categories "Small," "Medium," or "Large."</a:t>
                      </a:r>
                      <a:endParaRPr lang="en-US" sz="1300" dirty="0">
                        <a:effectLst/>
                        <a:latin typeface="var(--font-fk-grotesk)"/>
                        <a:ea typeface="Dotum" panose="020B0600000101010101" pitchFamily="34" charset="-127"/>
                        <a:cs typeface="Arial" panose="020B0604020202020204" pitchFamily="34" charset="0"/>
                      </a:endParaRPr>
                    </a:p>
                  </a:txBody>
                  <a:tcPr marL="58199" marR="5819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0547512"/>
                  </a:ext>
                </a:extLst>
              </a:tr>
            </a:tbl>
          </a:graphicData>
        </a:graphic>
      </p:graphicFrame>
      <p:sp>
        <p:nvSpPr>
          <p:cNvPr id="13" name="Title 5">
            <a:extLst>
              <a:ext uri="{FF2B5EF4-FFF2-40B4-BE49-F238E27FC236}">
                <a16:creationId xmlns:a16="http://schemas.microsoft.com/office/drawing/2014/main" id="{C02B539B-D7F4-49A1-A0EB-CD16784A6391}"/>
              </a:ext>
            </a:extLst>
          </p:cNvPr>
          <p:cNvSpPr txBox="1">
            <a:spLocks/>
          </p:cNvSpPr>
          <p:nvPr/>
        </p:nvSpPr>
        <p:spPr>
          <a:xfrm>
            <a:off x="0" y="0"/>
            <a:ext cx="5917324" cy="557047"/>
          </a:xfrm>
          <a:custGeom>
            <a:avLst/>
            <a:gdLst>
              <a:gd name="connsiteX0" fmla="*/ 0 w 11099173"/>
              <a:gd name="connsiteY0" fmla="*/ 0 h 2852929"/>
              <a:gd name="connsiteX1" fmla="*/ 8926491 w 11099173"/>
              <a:gd name="connsiteY1" fmla="*/ 0 h 2852929"/>
              <a:gd name="connsiteX2" fmla="*/ 8926491 w 11099173"/>
              <a:gd name="connsiteY2" fmla="*/ 2 h 2852929"/>
              <a:gd name="connsiteX3" fmla="*/ 10398992 w 11099173"/>
              <a:gd name="connsiteY3" fmla="*/ 2 h 2852929"/>
              <a:gd name="connsiteX4" fmla="*/ 11099173 w 11099173"/>
              <a:gd name="connsiteY4" fmla="*/ 2852929 h 2852929"/>
              <a:gd name="connsiteX5" fmla="*/ 8298450 w 11099173"/>
              <a:gd name="connsiteY5" fmla="*/ 2852929 h 2852929"/>
              <a:gd name="connsiteX6" fmla="*/ 8298450 w 11099173"/>
              <a:gd name="connsiteY6" fmla="*/ 2852927 h 2852929"/>
              <a:gd name="connsiteX7" fmla="*/ 0 w 11099173"/>
              <a:gd name="connsiteY7" fmla="*/ 2852927 h 285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9173" h="2852929">
                <a:moveTo>
                  <a:pt x="0" y="0"/>
                </a:moveTo>
                <a:lnTo>
                  <a:pt x="8926491" y="0"/>
                </a:lnTo>
                <a:lnTo>
                  <a:pt x="8926491" y="2"/>
                </a:lnTo>
                <a:lnTo>
                  <a:pt x="10398992" y="2"/>
                </a:lnTo>
                <a:lnTo>
                  <a:pt x="11099173" y="2852929"/>
                </a:lnTo>
                <a:lnTo>
                  <a:pt x="8298450" y="2852929"/>
                </a:lnTo>
                <a:lnTo>
                  <a:pt x="8298450" y="2852927"/>
                </a:lnTo>
                <a:lnTo>
                  <a:pt x="0" y="2852927"/>
                </a:lnTo>
                <a:close/>
              </a:path>
            </a:pathLst>
          </a:custGeom>
          <a:solidFill>
            <a:schemeClr val="accent2"/>
          </a:solidFill>
        </p:spPr>
        <p:txBody>
          <a:bodyPr vert="horz" wrap="square" lIns="640080" tIns="0" rIns="0" bIns="91440" rtlCol="0" anchor="b">
            <a:noAutofit/>
          </a:bodyPr>
          <a:lstStyle>
            <a:lvl1pPr algn="l" defTabSz="914400" rtl="0" eaLnBrk="1" latinLnBrk="0" hangingPunct="1">
              <a:lnSpc>
                <a:spcPct val="90000"/>
              </a:lnSpc>
              <a:spcBef>
                <a:spcPct val="0"/>
              </a:spcBef>
              <a:buNone/>
              <a:defRPr sz="3600" kern="1200" cap="all" spc="300" baseline="0">
                <a:solidFill>
                  <a:schemeClr val="bg1"/>
                </a:solidFill>
                <a:latin typeface="+mj-lt"/>
                <a:ea typeface="+mj-ea"/>
                <a:cs typeface="+mj-cs"/>
              </a:defRPr>
            </a:lvl1pPr>
          </a:lstStyle>
          <a:p>
            <a:r>
              <a:rPr lang="en-US" sz="2800" dirty="0"/>
              <a:t>Data Overview</a:t>
            </a:r>
          </a:p>
        </p:txBody>
      </p:sp>
    </p:spTree>
    <p:extLst>
      <p:ext uri="{BB962C8B-B14F-4D97-AF65-F5344CB8AC3E}">
        <p14:creationId xmlns:p14="http://schemas.microsoft.com/office/powerpoint/2010/main" val="2596685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0" y="0"/>
            <a:ext cx="5917324" cy="557047"/>
          </a:xfrm>
        </p:spPr>
        <p:txBody>
          <a:bodyPr lIns="640080" tIns="0" rIns="0" bIns="91440"/>
          <a:lstStyle/>
          <a:p>
            <a:r>
              <a:rPr lang="en-US" sz="2800" dirty="0"/>
              <a:t>Data Assumptions</a:t>
            </a:r>
          </a:p>
        </p:txBody>
      </p:sp>
      <p:sp>
        <p:nvSpPr>
          <p:cNvPr id="19" name="TextBox 18">
            <a:extLst>
              <a:ext uri="{FF2B5EF4-FFF2-40B4-BE49-F238E27FC236}">
                <a16:creationId xmlns:a16="http://schemas.microsoft.com/office/drawing/2014/main" id="{C0486693-B48D-4CB8-A07A-46D258C66356}"/>
              </a:ext>
            </a:extLst>
          </p:cNvPr>
          <p:cNvSpPr txBox="1"/>
          <p:nvPr/>
        </p:nvSpPr>
        <p:spPr>
          <a:xfrm>
            <a:off x="618309" y="618309"/>
            <a:ext cx="11159163" cy="6162713"/>
          </a:xfrm>
          <a:prstGeom prst="rect">
            <a:avLst/>
          </a:prstGeom>
          <a:noFill/>
        </p:spPr>
        <p:txBody>
          <a:bodyPr wrap="square" rtlCol="0">
            <a:spAutoFit/>
          </a:bodyPr>
          <a:lstStyle/>
          <a:p>
            <a:pPr marL="457200" marR="0" indent="-45720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Data Quality &amp; Completeness</a:t>
            </a:r>
            <a:endParaRPr lang="en-US" sz="1400" b="1" i="1" dirty="0">
              <a:effectLst/>
              <a:latin typeface="var(--font-fk-grotesk)"/>
              <a:ea typeface="HYGothic-Extra"/>
              <a:cs typeface="Tahoma" panose="020B0604030504040204" pitchFamily="34" charset="0"/>
            </a:endParaRP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The dataset appears clean with no missing values across 2,747 rows and 20 columns.</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All order numbers are unique (ranging from 10100 to 10425), suggesting no duplicate transactions.</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The data spans 3 years based on problem statement, providing sufficient historical information for pattern analysis.</a:t>
            </a:r>
          </a:p>
          <a:p>
            <a:pPr marL="0" marR="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Business Operations-</a:t>
            </a:r>
            <a:endParaRPr lang="en-US" sz="1400" b="1" i="1" dirty="0">
              <a:effectLst/>
              <a:latin typeface="var(--font-fk-grotesk)"/>
              <a:ea typeface="HYGothic-Extra"/>
              <a:cs typeface="Tahoma" panose="020B0604030504040204" pitchFamily="34" charset="0"/>
            </a:endParaRP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The company operates across 19 countries globally (COUNTRY field).</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They have a structured product categorization and had 7 distinct product lines (PRODUCTLINE filed).</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They maintain standardized pricing (MSRP field).</a:t>
            </a:r>
          </a:p>
          <a:p>
            <a:pPr marL="0" marR="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Sales Patterns</a:t>
            </a:r>
            <a:endParaRPr lang="en-US" sz="1400" b="1" i="1" dirty="0">
              <a:effectLst/>
              <a:latin typeface="var(--font-fk-grotesk)"/>
              <a:ea typeface="HYGothic-Extra"/>
              <a:cs typeface="Tahoma" panose="020B0604030504040204" pitchFamily="34" charset="0"/>
            </a:endParaRP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Order sizes vary significantly from 6 to 97 units (QUANTITYORDERED field).</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Deal sizes are categorized into three segments Small, Medium, Large.</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Sales values show high variance, ranges from $482.13 to $14,082.80 with positive skewness (1.16), indicating some high-value outlier transactions.</a:t>
            </a:r>
          </a:p>
          <a:p>
            <a:pPr marL="342900" marR="0" lvl="0" indent="-342900">
              <a:buFont typeface="Symbol" panose="05050102010706020507" pitchFamily="18" charset="2"/>
              <a:buChar char=""/>
            </a:pPr>
            <a:r>
              <a:rPr lang="en-US" sz="1400" dirty="0">
                <a:effectLst/>
                <a:latin typeface="var(--font-fk-grotesk)"/>
                <a:ea typeface="Times New Roman" panose="02020603050405020304" pitchFamily="18" charset="0"/>
              </a:rPr>
              <a:t>Customer repeat purchase patterns vary widely from 42 to 3,562 days (DAYS_SINCE_LASTORDER field).</a:t>
            </a:r>
          </a:p>
          <a:p>
            <a:pPr marL="0" marR="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Product Details</a:t>
            </a:r>
            <a:endParaRPr lang="en-US" sz="1400" b="1" i="1" dirty="0">
              <a:effectLst/>
              <a:latin typeface="var(--font-fk-grotesk)"/>
              <a:ea typeface="HYGothic-Extra"/>
              <a:cs typeface="Tahoma" panose="020B0604030504040204" pitchFamily="34" charset="0"/>
            </a:endParaRP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Focus on automobile parts across 7 main categories.</a:t>
            </a: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Price points vary considerably from $26.88 to $252.87 (PRICEEACH field).</a:t>
            </a: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Classic Cars and Vintage Cars appear to be major product lines based on the categories. </a:t>
            </a:r>
          </a:p>
          <a:p>
            <a:pPr marL="0" marR="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Order Processing</a:t>
            </a:r>
            <a:endParaRPr lang="en-US" sz="1400" b="1" i="1" dirty="0">
              <a:effectLst/>
              <a:latin typeface="var(--font-fk-grotesk)"/>
              <a:ea typeface="HYGothic-Extra"/>
              <a:cs typeface="Tahoma" panose="020B0604030504040204" pitchFamily="34" charset="0"/>
            </a:endParaRP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Company has a structured order management system and 6 different STATUS categories.</a:t>
            </a: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Orders can have multiple items (ORDERLINENUMBER field).</a:t>
            </a: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Most orders appear to be successfully processed (STATUS: Shipped), with some exceptions.</a:t>
            </a:r>
          </a:p>
          <a:p>
            <a:pPr marL="0" marR="0">
              <a:lnSpc>
                <a:spcPct val="120000"/>
              </a:lnSpc>
              <a:spcBef>
                <a:spcPts val="1000"/>
              </a:spcBef>
              <a:spcAft>
                <a:spcPts val="0"/>
              </a:spcAft>
            </a:pPr>
            <a:r>
              <a:rPr lang="en-US" sz="1400" b="1" i="0" dirty="0">
                <a:effectLst/>
                <a:latin typeface="var(--font-fk-grotesk)"/>
                <a:ea typeface="HYGothic-Extra"/>
                <a:cs typeface="Tahoma" panose="020B0604030504040204" pitchFamily="34" charset="0"/>
              </a:rPr>
              <a:t>Customer</a:t>
            </a:r>
            <a:endParaRPr lang="en-US" sz="1400" b="1" i="1" dirty="0">
              <a:effectLst/>
              <a:latin typeface="var(--font-fk-grotesk)"/>
              <a:ea typeface="HYGothic-Extra"/>
              <a:cs typeface="Tahoma" panose="020B0604030504040204" pitchFamily="34" charset="0"/>
            </a:endParaRP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International customer presence (COUNTRY field).</a:t>
            </a:r>
          </a:p>
          <a:p>
            <a:pPr marL="342900" marR="0" lvl="0" indent="-342900">
              <a:buSzPts val="1000"/>
              <a:buFont typeface="Symbol" panose="05050102010706020507" pitchFamily="18" charset="2"/>
              <a:buChar char=""/>
              <a:tabLst>
                <a:tab pos="457200" algn="l"/>
              </a:tabLst>
            </a:pPr>
            <a:r>
              <a:rPr lang="en-US" sz="1400" dirty="0">
                <a:effectLst/>
                <a:latin typeface="var(--font-fk-grotesk)"/>
                <a:ea typeface="Times New Roman" panose="02020603050405020304" pitchFamily="18" charset="0"/>
              </a:rPr>
              <a:t>Formal business relationships (presence of contact person details).</a:t>
            </a:r>
          </a:p>
        </p:txBody>
      </p:sp>
    </p:spTree>
    <p:extLst>
      <p:ext uri="{BB962C8B-B14F-4D97-AF65-F5344CB8AC3E}">
        <p14:creationId xmlns:p14="http://schemas.microsoft.com/office/powerpoint/2010/main" val="336603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96353" cy="557047"/>
          </a:xfrm>
        </p:spPr>
        <p:txBody>
          <a:bodyPr lIns="640080" tIns="0" rIns="0" bIns="91440"/>
          <a:lstStyle/>
          <a:p>
            <a:r>
              <a:rPr lang="en-US" sz="2800" dirty="0"/>
              <a:t>EDA &amp; Inferences – </a:t>
            </a:r>
            <a:r>
              <a:rPr lang="en-US" sz="2800" dirty="0" err="1"/>
              <a:t>UniVARIATE</a:t>
            </a:r>
            <a:r>
              <a:rPr lang="en-US" sz="2800" dirty="0"/>
              <a:t> analysis</a:t>
            </a:r>
          </a:p>
        </p:txBody>
      </p:sp>
      <p:pic>
        <p:nvPicPr>
          <p:cNvPr id="15" name="Picture 14">
            <a:extLst>
              <a:ext uri="{FF2B5EF4-FFF2-40B4-BE49-F238E27FC236}">
                <a16:creationId xmlns:a16="http://schemas.microsoft.com/office/drawing/2014/main" id="{8412263F-063B-4271-A945-25F93B39B2AC}"/>
              </a:ext>
            </a:extLst>
          </p:cNvPr>
          <p:cNvPicPr>
            <a:picLocks noChangeAspect="1"/>
          </p:cNvPicPr>
          <p:nvPr/>
        </p:nvPicPr>
        <p:blipFill>
          <a:blip r:embed="rId2"/>
          <a:stretch>
            <a:fillRect/>
          </a:stretch>
        </p:blipFill>
        <p:spPr>
          <a:xfrm>
            <a:off x="125798" y="557045"/>
            <a:ext cx="6515381" cy="4759231"/>
          </a:xfrm>
          <a:prstGeom prst="rect">
            <a:avLst/>
          </a:prstGeom>
        </p:spPr>
      </p:pic>
      <p:pic>
        <p:nvPicPr>
          <p:cNvPr id="17" name="Picture 16">
            <a:extLst>
              <a:ext uri="{FF2B5EF4-FFF2-40B4-BE49-F238E27FC236}">
                <a16:creationId xmlns:a16="http://schemas.microsoft.com/office/drawing/2014/main" id="{0232C8BD-E7E7-4196-B538-84330ED1841E}"/>
              </a:ext>
            </a:extLst>
          </p:cNvPr>
          <p:cNvPicPr>
            <a:picLocks noChangeAspect="1"/>
          </p:cNvPicPr>
          <p:nvPr/>
        </p:nvPicPr>
        <p:blipFill>
          <a:blip r:embed="rId3"/>
          <a:stretch>
            <a:fillRect/>
          </a:stretch>
        </p:blipFill>
        <p:spPr>
          <a:xfrm>
            <a:off x="5460739" y="557046"/>
            <a:ext cx="6515380" cy="4759230"/>
          </a:xfrm>
          <a:prstGeom prst="rect">
            <a:avLst/>
          </a:prstGeom>
        </p:spPr>
      </p:pic>
      <p:sp>
        <p:nvSpPr>
          <p:cNvPr id="20" name="TextBox 19">
            <a:extLst>
              <a:ext uri="{FF2B5EF4-FFF2-40B4-BE49-F238E27FC236}">
                <a16:creationId xmlns:a16="http://schemas.microsoft.com/office/drawing/2014/main" id="{67D6FEAD-5337-4E16-B2D9-051FE5811193}"/>
              </a:ext>
            </a:extLst>
          </p:cNvPr>
          <p:cNvSpPr txBox="1"/>
          <p:nvPr/>
        </p:nvSpPr>
        <p:spPr>
          <a:xfrm>
            <a:off x="108077" y="5453355"/>
            <a:ext cx="5987923" cy="1237455"/>
          </a:xfrm>
          <a:prstGeom prst="rect">
            <a:avLst/>
          </a:prstGeom>
          <a:noFill/>
        </p:spPr>
        <p:txBody>
          <a:bodyPr wrap="square" rtlCol="0">
            <a:spAutoFit/>
          </a:bodyPr>
          <a:lstStyle/>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the pie chart for the product line, we can conclude that</a:t>
            </a:r>
          </a:p>
          <a:p>
            <a:pPr marL="342900" marR="0" lvl="0" indent="-342900" algn="just">
              <a:lnSpc>
                <a:spcPct val="120000"/>
              </a:lnSpc>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Classic cars are the popular product followed by vintage cars and other.</a:t>
            </a:r>
          </a:p>
          <a:p>
            <a:pPr marL="342900" marR="0" lvl="0" indent="-342900" algn="just">
              <a:lnSpc>
                <a:spcPct val="120000"/>
              </a:lnSpc>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As more of customer concentration is for classic cars so we must focus on that for business growth</a:t>
            </a:r>
          </a:p>
        </p:txBody>
      </p:sp>
      <p:sp>
        <p:nvSpPr>
          <p:cNvPr id="32" name="TextBox 31">
            <a:extLst>
              <a:ext uri="{FF2B5EF4-FFF2-40B4-BE49-F238E27FC236}">
                <a16:creationId xmlns:a16="http://schemas.microsoft.com/office/drawing/2014/main" id="{504188B4-72E9-4BEC-B08F-405C46478390}"/>
              </a:ext>
            </a:extLst>
          </p:cNvPr>
          <p:cNvSpPr txBox="1"/>
          <p:nvPr/>
        </p:nvSpPr>
        <p:spPr>
          <a:xfrm>
            <a:off x="5976108" y="5463665"/>
            <a:ext cx="6107815" cy="1202380"/>
          </a:xfrm>
          <a:prstGeom prst="rect">
            <a:avLst/>
          </a:prstGeom>
          <a:noFill/>
        </p:spPr>
        <p:txBody>
          <a:bodyPr wrap="square">
            <a:spAutoFit/>
          </a:bodyPr>
          <a:lstStyle/>
          <a:p>
            <a:pPr marL="0" marR="0" algn="just">
              <a:lnSpc>
                <a:spcPct val="120000"/>
              </a:lnSpc>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the bar chart of Deal Size, we can conclude that </a:t>
            </a:r>
          </a:p>
          <a:p>
            <a:pPr marL="342900" marR="0" lvl="0" indent="-342900" algn="just">
              <a:spcBef>
                <a:spcPts val="0"/>
              </a:spcBef>
              <a:spcAft>
                <a:spcPts val="6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More business is coming from the medium and small size deals.</a:t>
            </a:r>
          </a:p>
          <a:p>
            <a:pPr marL="342900" indent="-342900" algn="just">
              <a:spcAft>
                <a:spcPts val="600"/>
              </a:spcAft>
              <a:buFont typeface="Symbol" panose="05050102010706020507" pitchFamily="18" charset="2"/>
              <a:buChar char=""/>
            </a:pPr>
            <a:r>
              <a:rPr lang="en-US" sz="1400" dirty="0">
                <a:effectLst/>
                <a:latin typeface="var(--font-fk-grotesk)"/>
                <a:ea typeface="Dotum" panose="020B0600000101010101" pitchFamily="34" charset="-127"/>
              </a:rPr>
              <a:t>Its seems that customer choose the large sized deals are very less comparing to the small and medium sized deals</a:t>
            </a:r>
            <a:r>
              <a:rPr lang="en-US" sz="1400" dirty="0">
                <a:latin typeface="var(--font-fk-grotesk)"/>
                <a:ea typeface="Dotum" panose="020B0600000101010101" pitchFamily="34" charset="-127"/>
                <a:cs typeface="Arial" panose="020B0604020202020204" pitchFamily="34" charset="0"/>
              </a:rPr>
              <a:t>.</a:t>
            </a:r>
            <a:endParaRPr lang="en-US" sz="1100" dirty="0">
              <a:effectLst/>
              <a:latin typeface="var(--font-fk-grotesk)"/>
              <a:ea typeface="Dotum" panose="020B0600000101010101" pitchFamily="34" charset="-127"/>
              <a:cs typeface="Arial" panose="020B0604020202020204" pitchFamily="34" charset="0"/>
            </a:endParaRPr>
          </a:p>
        </p:txBody>
      </p:sp>
    </p:spTree>
    <p:extLst>
      <p:ext uri="{BB962C8B-B14F-4D97-AF65-F5344CB8AC3E}">
        <p14:creationId xmlns:p14="http://schemas.microsoft.com/office/powerpoint/2010/main" val="50445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5">
            <a:extLst>
              <a:ext uri="{FF2B5EF4-FFF2-40B4-BE49-F238E27FC236}">
                <a16:creationId xmlns:a16="http://schemas.microsoft.com/office/drawing/2014/main" id="{67EADC6F-DEE1-48B7-AFBC-71AE7DF4A6ED}"/>
              </a:ext>
            </a:extLst>
          </p:cNvPr>
          <p:cNvSpPr>
            <a:spLocks noGrp="1"/>
          </p:cNvSpPr>
          <p:nvPr>
            <p:ph type="title"/>
          </p:nvPr>
        </p:nvSpPr>
        <p:spPr>
          <a:xfrm>
            <a:off x="-1" y="0"/>
            <a:ext cx="10664457" cy="557047"/>
          </a:xfrm>
        </p:spPr>
        <p:txBody>
          <a:bodyPr lIns="640080" tIns="0" rIns="0" bIns="91440"/>
          <a:lstStyle/>
          <a:p>
            <a:r>
              <a:rPr lang="en-US" sz="2800" dirty="0"/>
              <a:t>EDA &amp; Inferences – </a:t>
            </a:r>
            <a:r>
              <a:rPr lang="en-US" sz="2800" dirty="0" err="1"/>
              <a:t>UniVARIATE</a:t>
            </a:r>
            <a:r>
              <a:rPr lang="en-US" sz="2800" dirty="0"/>
              <a:t> analysis</a:t>
            </a:r>
          </a:p>
        </p:txBody>
      </p:sp>
      <p:pic>
        <p:nvPicPr>
          <p:cNvPr id="5" name="Picture 4">
            <a:extLst>
              <a:ext uri="{FF2B5EF4-FFF2-40B4-BE49-F238E27FC236}">
                <a16:creationId xmlns:a16="http://schemas.microsoft.com/office/drawing/2014/main" id="{BC4F5C0C-32CE-4AF8-A119-5B20B698DB0D}"/>
              </a:ext>
            </a:extLst>
          </p:cNvPr>
          <p:cNvPicPr>
            <a:picLocks noChangeAspect="1"/>
          </p:cNvPicPr>
          <p:nvPr/>
        </p:nvPicPr>
        <p:blipFill>
          <a:blip r:embed="rId2"/>
          <a:stretch>
            <a:fillRect/>
          </a:stretch>
        </p:blipFill>
        <p:spPr>
          <a:xfrm>
            <a:off x="76989" y="557047"/>
            <a:ext cx="6703039" cy="4896308"/>
          </a:xfrm>
          <a:prstGeom prst="rect">
            <a:avLst/>
          </a:prstGeom>
        </p:spPr>
      </p:pic>
      <p:sp>
        <p:nvSpPr>
          <p:cNvPr id="9" name="TextBox 8">
            <a:extLst>
              <a:ext uri="{FF2B5EF4-FFF2-40B4-BE49-F238E27FC236}">
                <a16:creationId xmlns:a16="http://schemas.microsoft.com/office/drawing/2014/main" id="{5968B4B3-78AD-4A79-ACAC-C8325FA5C777}"/>
              </a:ext>
            </a:extLst>
          </p:cNvPr>
          <p:cNvSpPr txBox="1"/>
          <p:nvPr/>
        </p:nvSpPr>
        <p:spPr>
          <a:xfrm>
            <a:off x="6096000" y="5602738"/>
            <a:ext cx="5987923" cy="1297791"/>
          </a:xfrm>
          <a:prstGeom prst="rect">
            <a:avLst/>
          </a:prstGeom>
          <a:noFill/>
        </p:spPr>
        <p:txBody>
          <a:bodyPr wrap="square" rtlCol="0">
            <a:spAutoFit/>
          </a:bodyPr>
          <a:lstStyle/>
          <a:p>
            <a:pPr marL="0" marR="0" algn="just">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the Pie chart of order status, we can conclude that </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Most of order are shipped but still cancelled order cover 2.19% of total order.</a:t>
            </a:r>
          </a:p>
          <a:p>
            <a:pPr marL="342900" marR="0" lvl="0" indent="-342900" algn="just">
              <a:spcBef>
                <a:spcPts val="0"/>
              </a:spcBef>
              <a:spcAft>
                <a:spcPts val="100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We must focus on resolved and hold order to speed the process so that it will ship to customer on time.</a:t>
            </a:r>
          </a:p>
        </p:txBody>
      </p:sp>
      <p:sp>
        <p:nvSpPr>
          <p:cNvPr id="10" name="TextBox 9">
            <a:extLst>
              <a:ext uri="{FF2B5EF4-FFF2-40B4-BE49-F238E27FC236}">
                <a16:creationId xmlns:a16="http://schemas.microsoft.com/office/drawing/2014/main" id="{3BFB11BC-5FF8-45C3-B4C3-71C852D03BEC}"/>
              </a:ext>
            </a:extLst>
          </p:cNvPr>
          <p:cNvSpPr txBox="1"/>
          <p:nvPr/>
        </p:nvSpPr>
        <p:spPr>
          <a:xfrm>
            <a:off x="189592" y="5634637"/>
            <a:ext cx="5987923" cy="1082348"/>
          </a:xfrm>
          <a:prstGeom prst="rect">
            <a:avLst/>
          </a:prstGeom>
          <a:noFill/>
        </p:spPr>
        <p:txBody>
          <a:bodyPr wrap="square" rtlCol="0">
            <a:spAutoFit/>
          </a:bodyPr>
          <a:lstStyle/>
          <a:p>
            <a:pPr marL="0" marR="0" algn="just">
              <a:spcBef>
                <a:spcPts val="0"/>
              </a:spcBef>
              <a:spcAft>
                <a:spcPts val="1000"/>
              </a:spcAft>
            </a:pPr>
            <a:r>
              <a:rPr lang="en-US" sz="1400" dirty="0">
                <a:effectLst/>
                <a:latin typeface="var(--font-fk-grotesk)"/>
                <a:ea typeface="Dotum" panose="020B0600000101010101" pitchFamily="34" charset="-127"/>
                <a:cs typeface="Arial" panose="020B0604020202020204" pitchFamily="34" charset="0"/>
              </a:rPr>
              <a:t>From the Bar chart for customer distribution globally, we can conclude that </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Large number of customers are from USA followed by Spain, France and other countries.</a:t>
            </a:r>
          </a:p>
          <a:p>
            <a:pPr marL="342900" marR="0" lvl="0" indent="-342900" algn="just">
              <a:spcBef>
                <a:spcPts val="0"/>
              </a:spcBef>
              <a:spcAft>
                <a:spcPts val="0"/>
              </a:spcAft>
              <a:buFont typeface="Symbol" panose="05050102010706020507" pitchFamily="18" charset="2"/>
              <a:buChar char=""/>
            </a:pPr>
            <a:r>
              <a:rPr lang="en-US" sz="1400" dirty="0">
                <a:effectLst/>
                <a:latin typeface="var(--font-fk-grotesk)"/>
                <a:ea typeface="Dotum" panose="020B0600000101010101" pitchFamily="34" charset="-127"/>
                <a:cs typeface="Arial" panose="020B0604020202020204" pitchFamily="34" charset="0"/>
              </a:rPr>
              <a:t>Doing Business across 19 countries.</a:t>
            </a:r>
          </a:p>
        </p:txBody>
      </p:sp>
      <p:pic>
        <p:nvPicPr>
          <p:cNvPr id="3" name="Picture 2">
            <a:extLst>
              <a:ext uri="{FF2B5EF4-FFF2-40B4-BE49-F238E27FC236}">
                <a16:creationId xmlns:a16="http://schemas.microsoft.com/office/drawing/2014/main" id="{F12E54BE-A2F8-45F2-8B1A-F0154A4AB09C}"/>
              </a:ext>
            </a:extLst>
          </p:cNvPr>
          <p:cNvPicPr>
            <a:picLocks noChangeAspect="1"/>
          </p:cNvPicPr>
          <p:nvPr/>
        </p:nvPicPr>
        <p:blipFill>
          <a:blip r:embed="rId3"/>
          <a:stretch>
            <a:fillRect/>
          </a:stretch>
        </p:blipFill>
        <p:spPr>
          <a:xfrm>
            <a:off x="6140273" y="558211"/>
            <a:ext cx="6657776" cy="4863245"/>
          </a:xfrm>
          <a:prstGeom prst="rect">
            <a:avLst/>
          </a:prstGeom>
        </p:spPr>
      </p:pic>
    </p:spTree>
    <p:extLst>
      <p:ext uri="{BB962C8B-B14F-4D97-AF65-F5344CB8AC3E}">
        <p14:creationId xmlns:p14="http://schemas.microsoft.com/office/powerpoint/2010/main" val="878437524"/>
      </p:ext>
    </p:extLst>
  </p:cSld>
  <p:clrMapOvr>
    <a:masterClrMapping/>
  </p:clrMapOvr>
</p:sld>
</file>

<file path=ppt/theme/theme1.xml><?xml version="1.0" encoding="utf-8"?>
<a:theme xmlns:a="http://schemas.openxmlformats.org/drawingml/2006/main" name="Custom">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580736_win32_kb_v3" id="{D7A3E551-3D61-4CA5-934F-4DAFCF7401BD}" vid="{D7B46FAE-2643-4A5F-85EB-71F421ADCF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2FD6-30D8-4E7C-9A54-1D40EC16B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A49627-BF3F-409F-AD52-1B30DD7AB3C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1AE3212-FDDD-4F52-95D5-3CE5C732A69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actionId="{344becb5-7093-4412-8b08-cc998b5fe7c8}" removed="1"/>
</clbl:labelList>
</file>

<file path=docProps/app.xml><?xml version="1.0" encoding="utf-8"?>
<Properties xmlns="http://schemas.openxmlformats.org/officeDocument/2006/extended-properties" xmlns:vt="http://schemas.openxmlformats.org/officeDocument/2006/docPropsVTypes">
  <Template>Creative perspective presentation</Template>
  <TotalTime>258</TotalTime>
  <Words>4503</Words>
  <Application>Microsoft Office PowerPoint</Application>
  <PresentationFormat>Widescreen</PresentationFormat>
  <Paragraphs>505</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Bahnschrift</vt:lpstr>
      <vt:lpstr>Calibri</vt:lpstr>
      <vt:lpstr>Helvetica</vt:lpstr>
      <vt:lpstr>Symbol</vt:lpstr>
      <vt:lpstr>Tw Cen MT</vt:lpstr>
      <vt:lpstr>var(--font-fk-grotesk)</vt:lpstr>
      <vt:lpstr>Custom</vt:lpstr>
      <vt:lpstr>Marketing &amp; Retail Analytics</vt:lpstr>
      <vt:lpstr>Agenda</vt:lpstr>
      <vt:lpstr>Part A</vt:lpstr>
      <vt:lpstr>Problem Statement</vt:lpstr>
      <vt:lpstr>PowerPoint Presentation</vt:lpstr>
      <vt:lpstr>PowerPoint Presentation</vt:lpstr>
      <vt:lpstr>Data Assumptions</vt:lpstr>
      <vt:lpstr>EDA &amp; Inferences – UniVARIATE analysis</vt:lpstr>
      <vt:lpstr>EDA &amp; Inferences – UniVARIATE analysis</vt:lpstr>
      <vt:lpstr>EDA &amp; Inferences – UniVARIATE analysis</vt:lpstr>
      <vt:lpstr>EDA &amp; Inferences – UniVARIATE analysis</vt:lpstr>
      <vt:lpstr>EDA &amp; Inferences – bivariate analysis</vt:lpstr>
      <vt:lpstr>EDA &amp; Inferences – bivariate analysis</vt:lpstr>
      <vt:lpstr>EDA &amp; Inferences – bivariate analysis</vt:lpstr>
      <vt:lpstr>EDA &amp; Inferences – bivariate analysis</vt:lpstr>
      <vt:lpstr>EDA &amp; Inferences – multivariate analysis</vt:lpstr>
      <vt:lpstr>EDA &amp; Inferences – multivariate analysis</vt:lpstr>
      <vt:lpstr>EDA &amp; Inferences –Time Series analysis</vt:lpstr>
      <vt:lpstr>EDA &amp; Inferences –Time Series analysis</vt:lpstr>
      <vt:lpstr>EDA &amp; Inferences –Time Series analysis</vt:lpstr>
      <vt:lpstr>EDA &amp; Inferences –Time Series analysis</vt:lpstr>
      <vt:lpstr>Customer Segmentation using RFM analysis</vt:lpstr>
      <vt:lpstr>Customer Segmentation using RFM analysis</vt:lpstr>
      <vt:lpstr>Customer Segmentation using RFM analysis</vt:lpstr>
      <vt:lpstr>Customer Segmentation using RFM analysis</vt:lpstr>
      <vt:lpstr>Customer Segmentation using RFM analysis</vt:lpstr>
      <vt:lpstr>Customer Segmentation using RFM analysis</vt:lpstr>
      <vt:lpstr>Customer Segmentation using RFM analysis</vt:lpstr>
      <vt:lpstr>Customer Segmentation using RFM analysis</vt:lpstr>
      <vt:lpstr>Part B</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Speaking 101</dc:title>
  <dc:creator>G S, Jaigururam</dc:creator>
  <cp:lastModifiedBy>G S, Jaigururam</cp:lastModifiedBy>
  <cp:revision>79</cp:revision>
  <dcterms:created xsi:type="dcterms:W3CDTF">2024-11-28T09:43:47Z</dcterms:created>
  <dcterms:modified xsi:type="dcterms:W3CDTF">2024-11-28T17:02:14Z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y fmtid="{D5CDD505-2E9C-101B-9397-08002B2CF9AE}" pid="10" name="MediaServiceImageTags">
    <vt:lpwstr/>
  </property>
</Properties>
</file>